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sldIdLst>
    <p:sldId id="256" r:id="rId2"/>
    <p:sldId id="258" r:id="rId3"/>
    <p:sldId id="274" r:id="rId4"/>
    <p:sldId id="260" r:id="rId5"/>
    <p:sldId id="259" r:id="rId6"/>
    <p:sldId id="261" r:id="rId7"/>
    <p:sldId id="284" r:id="rId8"/>
    <p:sldId id="263" r:id="rId9"/>
    <p:sldId id="281" r:id="rId10"/>
    <p:sldId id="264" r:id="rId11"/>
    <p:sldId id="275" r:id="rId12"/>
    <p:sldId id="265" r:id="rId13"/>
    <p:sldId id="283" r:id="rId14"/>
    <p:sldId id="266" r:id="rId15"/>
    <p:sldId id="269" r:id="rId16"/>
    <p:sldId id="267" r:id="rId17"/>
    <p:sldId id="282" r:id="rId18"/>
    <p:sldId id="268" r:id="rId19"/>
    <p:sldId id="270" r:id="rId20"/>
    <p:sldId id="271" r:id="rId21"/>
    <p:sldId id="272" r:id="rId22"/>
    <p:sldId id="276" r:id="rId23"/>
    <p:sldId id="278" r:id="rId24"/>
    <p:sldId id="279" r:id="rId25"/>
    <p:sldId id="277"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5"/>
    <p:restoredTop sz="94498"/>
  </p:normalViewPr>
  <p:slideViewPr>
    <p:cSldViewPr snapToGrid="0" snapToObjects="1">
      <p:cViewPr varScale="1">
        <p:scale>
          <a:sx n="83" d="100"/>
          <a:sy n="83"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40466281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206704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940709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33906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775204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873337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27609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551951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1463533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880183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3C633830-2244-49AE-BC4A-47F415C177C6}" type="datetimeFigureOut">
              <a:rPr lang="en-US" smtClean="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37549705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17509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t>12/8/15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038098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95503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75828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3C633830-2244-49AE-BC4A-47F415C177C6}" type="datetimeFigureOut">
              <a:rPr lang="en-US" smtClean="0"/>
              <a:t>12/8/15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13758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3C633830-2244-49AE-BC4A-47F415C177C6}" type="datetimeFigureOut">
              <a:rPr lang="en-US" smtClean="0"/>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120054811"/>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633830-2244-49AE-BC4A-47F415C177C6}" type="datetimeFigureOut">
              <a:rPr lang="en-US" smtClean="0"/>
              <a:pPr/>
              <a:t>12/8/15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506912555"/>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orge.net/projects/ssock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5loyd/xsock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 Id="rId3"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ecforce.com/media/tools/tunna_v0.1.zip" TargetMode="External"/><Relationship Id="rId3" Type="http://schemas.openxmlformats.org/officeDocument/2006/relationships/image" Target="../media/image1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172.16.1.35:8080/conn.jsp,&#24320;&#22987;&#26412;&#22320;&#36830;&#25509;" TargetMode="External"/><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 Id="rId3" Type="http://schemas.openxmlformats.org/officeDocument/2006/relationships/image" Target="../media/image2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sensepost/reGeorg" TargetMode="External"/><Relationship Id="rId3" Type="http://schemas.openxmlformats.org/officeDocument/2006/relationships/image" Target="../media/image25.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我的内网边界</a:t>
            </a:r>
            <a:br>
              <a:rPr kumimoji="1" lang="zh-CN" altLang="en-US" dirty="0" smtClean="0"/>
            </a:br>
            <a:r>
              <a:rPr kumimoji="1" lang="zh-CN" altLang="en-US" dirty="0"/>
              <a:t>	</a:t>
            </a:r>
            <a:r>
              <a:rPr kumimoji="1" lang="zh-CN" altLang="en-US" dirty="0" smtClean="0"/>
              <a:t>							穿透之道</a:t>
            </a:r>
            <a:endParaRPr kumimoji="1" lang="zh-CN" altLang="en-US" dirty="0"/>
          </a:p>
        </p:txBody>
      </p:sp>
      <p:sp>
        <p:nvSpPr>
          <p:cNvPr id="3" name="副标题 2"/>
          <p:cNvSpPr>
            <a:spLocks noGrp="1"/>
          </p:cNvSpPr>
          <p:nvPr>
            <p:ph type="subTitle" idx="1"/>
          </p:nvPr>
        </p:nvSpPr>
        <p:spPr/>
        <p:txBody>
          <a:bodyPr/>
          <a:lstStyle/>
          <a:p>
            <a:r>
              <a:rPr kumimoji="1" lang="zh-CN" altLang="en-US" dirty="0" smtClean="0"/>
              <a:t>														            作者：灰狗</a:t>
            </a:r>
            <a:endParaRPr kumimoji="1" lang="zh-CN" altLang="en-US" dirty="0"/>
          </a:p>
        </p:txBody>
      </p:sp>
    </p:spTree>
    <p:extLst>
      <p:ext uri="{BB962C8B-B14F-4D97-AF65-F5344CB8AC3E}">
        <p14:creationId xmlns:p14="http://schemas.microsoft.com/office/powerpoint/2010/main" val="1189627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11" y="1400176"/>
            <a:ext cx="10526713" cy="5257799"/>
          </a:xfrm>
        </p:spPr>
        <p:txBody>
          <a:bodyPr>
            <a:normAutofit/>
          </a:bodyPr>
          <a:lstStyle/>
          <a:p>
            <a:r>
              <a:rPr lang="en-US" altLang="zh-CN" dirty="0" err="1" smtClean="0"/>
              <a:t>ssocks</a:t>
            </a:r>
            <a:r>
              <a:rPr lang="zh-CN" altLang="en-US" dirty="0"/>
              <a:t>是一个</a:t>
            </a:r>
            <a:r>
              <a:rPr lang="en-US" altLang="zh-CN" dirty="0"/>
              <a:t>socks</a:t>
            </a:r>
            <a:r>
              <a:rPr lang="zh-CN" altLang="en-US" dirty="0"/>
              <a:t>代理工具套装，可用来开启</a:t>
            </a:r>
            <a:r>
              <a:rPr lang="en-US" altLang="zh-CN" dirty="0"/>
              <a:t>socks</a:t>
            </a:r>
            <a:r>
              <a:rPr lang="zh-CN" altLang="en-US" dirty="0"/>
              <a:t>代理服务，支持</a:t>
            </a:r>
            <a:r>
              <a:rPr lang="en-US" altLang="zh-CN" dirty="0"/>
              <a:t>socks5</a:t>
            </a:r>
            <a:r>
              <a:rPr lang="zh-CN" altLang="en-US" dirty="0"/>
              <a:t>验证，支持</a:t>
            </a:r>
            <a:r>
              <a:rPr lang="en-US" altLang="zh-CN" dirty="0"/>
              <a:t>IPV6</a:t>
            </a:r>
            <a:r>
              <a:rPr lang="zh-CN" altLang="en-US" dirty="0"/>
              <a:t>和</a:t>
            </a:r>
            <a:r>
              <a:rPr lang="en-US" altLang="zh-CN" dirty="0"/>
              <a:t>UDP</a:t>
            </a:r>
            <a:r>
              <a:rPr lang="zh-CN" altLang="en-US" dirty="0"/>
              <a:t>，并提供反向</a:t>
            </a:r>
            <a:r>
              <a:rPr lang="en-US" altLang="zh-CN" dirty="0"/>
              <a:t>socks</a:t>
            </a:r>
            <a:r>
              <a:rPr lang="zh-CN" altLang="en-US" dirty="0"/>
              <a:t>代理服务，即将远程计算机作为</a:t>
            </a:r>
            <a:r>
              <a:rPr lang="en-US" altLang="zh-CN" dirty="0"/>
              <a:t>socks</a:t>
            </a:r>
            <a:r>
              <a:rPr lang="zh-CN" altLang="en-US" dirty="0"/>
              <a:t>代理服务端，反弹回本地，极大</a:t>
            </a:r>
            <a:r>
              <a:rPr lang="zh-CN" altLang="en-US" dirty="0" smtClean="0"/>
              <a:t>方便穿透边界进入内网。</a:t>
            </a:r>
          </a:p>
          <a:p>
            <a:endParaRPr kumimoji="1" lang="zh-CN" altLang="en-US" dirty="0"/>
          </a:p>
          <a:p>
            <a:r>
              <a:rPr lang="en-US" altLang="zh-CN" dirty="0">
                <a:hlinkClick r:id="rId2"/>
              </a:rPr>
              <a:t>http://sourceforge.net/projects/ssocks</a:t>
            </a:r>
            <a:r>
              <a:rPr lang="en-US" altLang="zh-CN" dirty="0" smtClean="0">
                <a:hlinkClick r:id="rId2"/>
              </a:rPr>
              <a:t>/</a:t>
            </a:r>
            <a:endParaRPr lang="zh-CN" altLang="en-US" dirty="0" smtClean="0"/>
          </a:p>
          <a:p>
            <a:endParaRPr kumimoji="1" lang="zh-CN" altLang="en-US" dirty="0"/>
          </a:p>
          <a:p>
            <a:r>
              <a:rPr kumimoji="1" lang="zh-CN" altLang="en-US" dirty="0" smtClean="0"/>
              <a:t>下载后编译：</a:t>
            </a:r>
          </a:p>
          <a:p>
            <a:pPr lvl="1"/>
            <a:r>
              <a:rPr kumimoji="1" lang="en-US" altLang="zh-CN" dirty="0" smtClean="0"/>
              <a:t>./configure &amp;&amp; make </a:t>
            </a:r>
          </a:p>
          <a:p>
            <a:pPr lvl="1"/>
            <a:r>
              <a:rPr kumimoji="1" lang="zh-CN" altLang="en-US" dirty="0" smtClean="0"/>
              <a:t>编译完成后进入</a:t>
            </a:r>
            <a:r>
              <a:rPr kumimoji="1" lang="en-US" altLang="zh-CN" dirty="0" err="1" smtClean="0"/>
              <a:t>src</a:t>
            </a:r>
            <a:r>
              <a:rPr kumimoji="1" lang="zh-CN" altLang="en-US" dirty="0" smtClean="0"/>
              <a:t>目录会看到</a:t>
            </a:r>
          </a:p>
          <a:p>
            <a:pPr lvl="1"/>
            <a:r>
              <a:rPr lang="en-US" altLang="zh-CN" dirty="0" smtClean="0"/>
              <a:t>n</a:t>
            </a:r>
            <a:r>
              <a:rPr lang="sv-SE" altLang="zh-CN" dirty="0" smtClean="0"/>
              <a:t>socks</a:t>
            </a:r>
            <a:r>
              <a:rPr lang="zh-CN" altLang="en-US" dirty="0" smtClean="0"/>
              <a:t>  累死</a:t>
            </a:r>
            <a:r>
              <a:rPr lang="en-US" altLang="zh-CN" dirty="0" err="1" smtClean="0"/>
              <a:t>nectcat</a:t>
            </a:r>
            <a:r>
              <a:rPr lang="zh-CN" altLang="en-US" dirty="0" smtClean="0"/>
              <a:t>、</a:t>
            </a:r>
            <a:r>
              <a:rPr lang="en-US" altLang="zh-CN" dirty="0" smtClean="0"/>
              <a:t>curl</a:t>
            </a:r>
            <a:r>
              <a:rPr lang="zh-CN" altLang="en-US" dirty="0" smtClean="0"/>
              <a:t>之类的功能，可以以代理的方式去访问某个站点</a:t>
            </a:r>
            <a:endParaRPr lang="zh-CN" altLang="en-US" dirty="0"/>
          </a:p>
          <a:p>
            <a:pPr lvl="1"/>
            <a:r>
              <a:rPr lang="en-US" altLang="zh-CN" dirty="0" smtClean="0"/>
              <a:t>s</a:t>
            </a:r>
            <a:r>
              <a:rPr lang="sv-SE" altLang="zh-CN" dirty="0" err="1" smtClean="0"/>
              <a:t>socksd</a:t>
            </a:r>
            <a:r>
              <a:rPr lang="sv-SE" altLang="zh-CN" dirty="0" smtClean="0"/>
              <a:t> </a:t>
            </a:r>
            <a:r>
              <a:rPr lang="en-US" altLang="zh-CN" dirty="0" smtClean="0"/>
              <a:t>socks</a:t>
            </a:r>
            <a:r>
              <a:rPr lang="zh-CN" altLang="en-US" dirty="0" smtClean="0"/>
              <a:t>代理服务</a:t>
            </a:r>
            <a:endParaRPr lang="zh-CN" altLang="en-US" dirty="0"/>
          </a:p>
          <a:p>
            <a:pPr lvl="1"/>
            <a:r>
              <a:rPr lang="en-US" altLang="zh-CN" dirty="0" smtClean="0"/>
              <a:t>s</a:t>
            </a:r>
            <a:r>
              <a:rPr lang="sv-SE" altLang="zh-CN" dirty="0" smtClean="0"/>
              <a:t>socks</a:t>
            </a:r>
            <a:r>
              <a:rPr lang="zh-CN" altLang="en-US" dirty="0" smtClean="0"/>
              <a:t>   本地启用</a:t>
            </a:r>
            <a:r>
              <a:rPr lang="en-US" altLang="zh-CN" dirty="0" smtClean="0"/>
              <a:t>socks</a:t>
            </a:r>
            <a:r>
              <a:rPr lang="zh-CN" altLang="en-US" dirty="0" smtClean="0"/>
              <a:t>服务，并反弹到另一个</a:t>
            </a:r>
            <a:r>
              <a:rPr lang="en-US" altLang="zh-CN" dirty="0" err="1" smtClean="0"/>
              <a:t>ip</a:t>
            </a:r>
            <a:endParaRPr lang="zh-CN" altLang="en-US" dirty="0"/>
          </a:p>
          <a:p>
            <a:pPr lvl="1"/>
            <a:r>
              <a:rPr lang="en-US" altLang="zh-CN" dirty="0" smtClean="0"/>
              <a:t>r</a:t>
            </a:r>
            <a:r>
              <a:rPr lang="sv-SE" altLang="zh-CN" dirty="0" err="1" smtClean="0"/>
              <a:t>csocks</a:t>
            </a:r>
            <a:r>
              <a:rPr lang="zh-CN" altLang="en-US" dirty="0" smtClean="0"/>
              <a:t> 接收反弹过来的</a:t>
            </a:r>
            <a:r>
              <a:rPr lang="en-US" altLang="zh-CN" dirty="0" smtClean="0"/>
              <a:t>socks</a:t>
            </a:r>
            <a:r>
              <a:rPr lang="zh-CN" altLang="en-US" dirty="0" smtClean="0"/>
              <a:t>服务，并转发到本地另一个端口</a:t>
            </a:r>
            <a:endParaRPr kumimoji="1" lang="zh-CN" altLang="en-US" dirty="0"/>
          </a:p>
        </p:txBody>
      </p:sp>
      <p:sp>
        <p:nvSpPr>
          <p:cNvPr id="4" name="标题 1"/>
          <p:cNvSpPr>
            <a:spLocks noGrp="1"/>
          </p:cNvSpPr>
          <p:nvPr>
            <p:ph type="title"/>
          </p:nvPr>
        </p:nvSpPr>
        <p:spPr>
          <a:xfrm>
            <a:off x="646111" y="452718"/>
            <a:ext cx="9404723" cy="947457"/>
          </a:xfrm>
        </p:spPr>
        <p:txBody>
          <a:bodyPr/>
          <a:lstStyle/>
          <a:p>
            <a:r>
              <a:rPr kumimoji="1" lang="en-US" altLang="zh-CN" dirty="0" err="1" smtClean="0"/>
              <a:t>sSocks</a:t>
            </a:r>
            <a:endParaRPr kumimoji="1" lang="zh-CN" altLang="en-US" dirty="0"/>
          </a:p>
        </p:txBody>
      </p:sp>
    </p:spTree>
    <p:extLst>
      <p:ext uri="{BB962C8B-B14F-4D97-AF65-F5344CB8AC3E}">
        <p14:creationId xmlns:p14="http://schemas.microsoft.com/office/powerpoint/2010/main" val="1777671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11" y="1400176"/>
            <a:ext cx="11112502" cy="4848224"/>
          </a:xfrm>
        </p:spPr>
        <p:txBody>
          <a:bodyPr/>
          <a:lstStyle/>
          <a:p>
            <a:r>
              <a:rPr kumimoji="1" lang="en-US" altLang="zh-CN" dirty="0" smtClean="0"/>
              <a:t>1</a:t>
            </a:r>
            <a:r>
              <a:rPr kumimoji="1" lang="zh-CN" altLang="en-US" dirty="0" smtClean="0"/>
              <a:t>、本地监听</a:t>
            </a:r>
          </a:p>
          <a:p>
            <a:pPr marL="914400" lvl="2" indent="0">
              <a:buNone/>
            </a:pPr>
            <a:r>
              <a:rPr kumimoji="1" lang="en-US" altLang="zh-CN" dirty="0" smtClean="0"/>
              <a:t>.</a:t>
            </a:r>
            <a:r>
              <a:rPr lang="hu-HU" altLang="zh-CN" dirty="0" smtClean="0"/>
              <a:t>/</a:t>
            </a:r>
            <a:r>
              <a:rPr lang="hu-HU" altLang="zh-CN" dirty="0" err="1"/>
              <a:t>rcsocks</a:t>
            </a:r>
            <a:r>
              <a:rPr lang="hu-HU" altLang="zh-CN" dirty="0"/>
              <a:t> -l 1088 -p 1080 </a:t>
            </a:r>
            <a:r>
              <a:rPr lang="hu-HU" altLang="zh-CN" dirty="0" smtClean="0"/>
              <a:t>–</a:t>
            </a:r>
            <a:r>
              <a:rPr lang="hu-HU" altLang="zh-CN" dirty="0" err="1" smtClean="0"/>
              <a:t>vv</a:t>
            </a:r>
            <a:r>
              <a:rPr lang="hu-HU" altLang="zh-CN" dirty="0" smtClean="0"/>
              <a:t>  </a:t>
            </a:r>
            <a:endParaRPr lang="zh-CN" altLang="en-US" dirty="0" smtClean="0"/>
          </a:p>
          <a:p>
            <a:pPr marL="914400" lvl="2" indent="0">
              <a:buNone/>
            </a:pPr>
            <a:r>
              <a:rPr kumimoji="1" lang="zh-CN" altLang="en-US" dirty="0" smtClean="0"/>
              <a:t>等待远程</a:t>
            </a:r>
            <a:r>
              <a:rPr kumimoji="1" lang="en-US" altLang="zh-CN" dirty="0" smtClean="0"/>
              <a:t>socks</a:t>
            </a:r>
            <a:r>
              <a:rPr kumimoji="1" lang="zh-CN" altLang="en-US" dirty="0" smtClean="0"/>
              <a:t>服务器访问本地的</a:t>
            </a:r>
            <a:r>
              <a:rPr kumimoji="1" lang="en-US" altLang="zh-CN" dirty="0" smtClean="0"/>
              <a:t>1080</a:t>
            </a:r>
            <a:r>
              <a:rPr kumimoji="1" lang="zh-CN" altLang="en-US" dirty="0" smtClean="0"/>
              <a:t>端口，建立端口</a:t>
            </a:r>
            <a:r>
              <a:rPr kumimoji="1" lang="en-US" altLang="zh-CN" dirty="0" smtClean="0"/>
              <a:t>1080</a:t>
            </a:r>
            <a:r>
              <a:rPr kumimoji="1" lang="zh-CN" altLang="en-US" dirty="0" smtClean="0"/>
              <a:t>与本地端口</a:t>
            </a:r>
            <a:r>
              <a:rPr kumimoji="1" lang="en-US" altLang="zh-CN" dirty="0" smtClean="0"/>
              <a:t>1088</a:t>
            </a:r>
            <a:r>
              <a:rPr kumimoji="1" lang="zh-CN" altLang="en-US" dirty="0" smtClean="0"/>
              <a:t>的连接。</a:t>
            </a:r>
            <a:endParaRPr kumimoji="1" lang="en-US" altLang="zh-CN" dirty="0" smtClean="0"/>
          </a:p>
          <a:p>
            <a:pPr marL="914400" lvl="2" indent="0">
              <a:buNone/>
            </a:pPr>
            <a:r>
              <a:rPr kumimoji="1" lang="en-US" altLang="zh-CN" dirty="0" smtClean="0"/>
              <a:t>(</a:t>
            </a:r>
            <a:r>
              <a:rPr kumimoji="1" lang="en-US" altLang="zh-CN" dirty="0" err="1" smtClean="0"/>
              <a:t>rcsock</a:t>
            </a:r>
            <a:r>
              <a:rPr kumimoji="1" lang="zh-CN" altLang="en-US" dirty="0" smtClean="0"/>
              <a:t>可以直接运行，默认端口就是</a:t>
            </a:r>
            <a:r>
              <a:rPr kumimoji="1" lang="en-US" altLang="zh-CN" dirty="0" smtClean="0"/>
              <a:t>1080</a:t>
            </a:r>
            <a:r>
              <a:rPr kumimoji="1" lang="zh-CN" altLang="en-US" dirty="0" smtClean="0"/>
              <a:t>、</a:t>
            </a:r>
            <a:r>
              <a:rPr kumimoji="1" lang="en-US" altLang="zh-CN" dirty="0" smtClean="0"/>
              <a:t>1088)</a:t>
            </a:r>
            <a:endParaRPr kumimoji="1" lang="zh-CN" altLang="en-US" dirty="0" smtClean="0"/>
          </a:p>
          <a:p>
            <a:pPr marL="914400" lvl="2" indent="0">
              <a:buNone/>
            </a:pPr>
            <a:endParaRPr kumimoji="1" lang="zh-CN" altLang="en-US" dirty="0"/>
          </a:p>
          <a:p>
            <a:pPr marL="342900" lvl="2" indent="-342900"/>
            <a:r>
              <a:rPr kumimoji="1" lang="en-US" altLang="zh-CN" sz="2000" dirty="0"/>
              <a:t>2</a:t>
            </a:r>
            <a:r>
              <a:rPr kumimoji="1" lang="zh-CN" altLang="en-US" sz="2000" dirty="0"/>
              <a:t>、开启</a:t>
            </a:r>
            <a:r>
              <a:rPr kumimoji="1" lang="en-US" altLang="zh-CN" sz="2000" dirty="0"/>
              <a:t>socks</a:t>
            </a:r>
            <a:r>
              <a:rPr kumimoji="1" lang="zh-CN" altLang="en-US" sz="2000" dirty="0"/>
              <a:t>代理服务进行</a:t>
            </a:r>
            <a:r>
              <a:rPr kumimoji="1" lang="zh-CN" altLang="en-US" sz="2000" dirty="0" smtClean="0"/>
              <a:t>反弹连接</a:t>
            </a:r>
            <a:endParaRPr kumimoji="1" lang="zh-CN" altLang="en-US" sz="1800" dirty="0"/>
          </a:p>
          <a:p>
            <a:pPr marL="914400" lvl="2" indent="0">
              <a:buNone/>
            </a:pPr>
            <a:r>
              <a:rPr kumimoji="1" lang="fi-FI" altLang="zh-CN" dirty="0"/>
              <a:t>./</a:t>
            </a:r>
            <a:r>
              <a:rPr kumimoji="1" lang="fi-FI" altLang="zh-CN" dirty="0" err="1"/>
              <a:t>rssocks</a:t>
            </a:r>
            <a:r>
              <a:rPr kumimoji="1" lang="fi-FI" altLang="zh-CN" dirty="0"/>
              <a:t> -</a:t>
            </a:r>
            <a:r>
              <a:rPr kumimoji="1" lang="fi-FI" altLang="zh-CN" dirty="0" err="1"/>
              <a:t>vv</a:t>
            </a:r>
            <a:r>
              <a:rPr kumimoji="1" lang="fi-FI" altLang="zh-CN" dirty="0"/>
              <a:t> –s </a:t>
            </a:r>
            <a:r>
              <a:rPr kumimoji="1" lang="en-US" altLang="zh-CN" dirty="0"/>
              <a:t>172</a:t>
            </a:r>
            <a:r>
              <a:rPr kumimoji="1" lang="fi-FI" altLang="zh-CN" dirty="0"/>
              <a:t>.16.1.</a:t>
            </a:r>
            <a:r>
              <a:rPr kumimoji="1" lang="en-US" altLang="zh-CN" dirty="0"/>
              <a:t>13</a:t>
            </a:r>
            <a:r>
              <a:rPr kumimoji="1" lang="fi-FI" altLang="zh-CN" dirty="0"/>
              <a:t>:1080</a:t>
            </a:r>
            <a:endParaRPr kumimoji="1" lang="zh-CN" altLang="en-US" dirty="0"/>
          </a:p>
          <a:p>
            <a:pPr marL="914400" lvl="2" indent="0">
              <a:buNone/>
            </a:pPr>
            <a:r>
              <a:rPr kumimoji="1" lang="zh-CN" altLang="en-US" dirty="0"/>
              <a:t>启用</a:t>
            </a:r>
            <a:r>
              <a:rPr kumimoji="1" lang="en-US" altLang="zh-CN" dirty="0"/>
              <a:t>Socks5</a:t>
            </a:r>
            <a:r>
              <a:rPr kumimoji="1" lang="zh-CN" altLang="en-US" dirty="0"/>
              <a:t>服务，反弹到</a:t>
            </a:r>
            <a:r>
              <a:rPr kumimoji="1" lang="en-US" altLang="zh-CN" dirty="0"/>
              <a:t>192.168.10.50</a:t>
            </a:r>
            <a:r>
              <a:rPr kumimoji="1" lang="zh-CN" altLang="en-US" dirty="0"/>
              <a:t>的端口</a:t>
            </a:r>
            <a:r>
              <a:rPr kumimoji="1" lang="en-US" altLang="zh-CN" dirty="0"/>
              <a:t>1080</a:t>
            </a:r>
            <a:r>
              <a:rPr kumimoji="1" lang="zh-CN" altLang="en-US" dirty="0"/>
              <a:t>上</a:t>
            </a:r>
          </a:p>
        </p:txBody>
      </p:sp>
      <p:sp>
        <p:nvSpPr>
          <p:cNvPr id="4" name="标题 1"/>
          <p:cNvSpPr txBox="1">
            <a:spLocks/>
          </p:cNvSpPr>
          <p:nvPr/>
        </p:nvSpPr>
        <p:spPr>
          <a:xfrm>
            <a:off x="646111" y="452718"/>
            <a:ext cx="9404723" cy="94745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mtClean="0"/>
              <a:t>sSocks</a:t>
            </a:r>
            <a:endParaRPr kumimoji="1" lang="zh-CN" altLang="en-US" dirty="0"/>
          </a:p>
        </p:txBody>
      </p:sp>
    </p:spTree>
    <p:extLst>
      <p:ext uri="{BB962C8B-B14F-4D97-AF65-F5344CB8AC3E}">
        <p14:creationId xmlns:p14="http://schemas.microsoft.com/office/powerpoint/2010/main" val="87627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314326"/>
            <a:ext cx="9404723" cy="985838"/>
          </a:xfrm>
        </p:spPr>
        <p:txBody>
          <a:bodyPr/>
          <a:lstStyle/>
          <a:p>
            <a:r>
              <a:rPr kumimoji="1" lang="en-US" altLang="zh-CN" dirty="0" err="1" smtClean="0"/>
              <a:t>xSocks</a:t>
            </a:r>
            <a:endParaRPr kumimoji="1" lang="zh-CN" altLang="en-US" dirty="0"/>
          </a:p>
        </p:txBody>
      </p:sp>
      <p:sp>
        <p:nvSpPr>
          <p:cNvPr id="3" name="内容占位符 2"/>
          <p:cNvSpPr>
            <a:spLocks noGrp="1"/>
          </p:cNvSpPr>
          <p:nvPr>
            <p:ph idx="1"/>
          </p:nvPr>
        </p:nvSpPr>
        <p:spPr>
          <a:xfrm>
            <a:off x="500063" y="1300164"/>
            <a:ext cx="10629899" cy="4948235"/>
          </a:xfrm>
        </p:spPr>
        <p:txBody>
          <a:bodyPr/>
          <a:lstStyle/>
          <a:p>
            <a:r>
              <a:rPr lang="en-US" altLang="zh-CN" dirty="0" err="1"/>
              <a:t>xsocks</a:t>
            </a:r>
            <a:r>
              <a:rPr lang="zh-CN" altLang="en-US" dirty="0"/>
              <a:t>是一款使用</a:t>
            </a:r>
            <a:r>
              <a:rPr lang="en-US" altLang="zh-CN" dirty="0"/>
              <a:t>C++</a:t>
            </a:r>
            <a:r>
              <a:rPr lang="zh-CN" altLang="en-US" dirty="0"/>
              <a:t>编写的开源、轻量级和跨平台的</a:t>
            </a:r>
            <a:r>
              <a:rPr lang="en-US" altLang="zh-CN" dirty="0"/>
              <a:t>Socks5</a:t>
            </a:r>
            <a:r>
              <a:rPr lang="zh-CN" altLang="en-US" dirty="0"/>
              <a:t>代理工具，支持</a:t>
            </a:r>
            <a:r>
              <a:rPr lang="en-US" altLang="zh-CN" dirty="0"/>
              <a:t>Linux</a:t>
            </a:r>
            <a:r>
              <a:rPr lang="zh-CN" altLang="en-US" dirty="0"/>
              <a:t>和</a:t>
            </a:r>
            <a:r>
              <a:rPr lang="en-US" altLang="zh-CN" dirty="0" smtClean="0"/>
              <a:t>Windows</a:t>
            </a:r>
            <a:r>
              <a:rPr lang="zh-CN" altLang="en-US" dirty="0"/>
              <a:t>。</a:t>
            </a:r>
            <a:r>
              <a:rPr lang="zh-CN" altLang="en-US" dirty="0" smtClean="0"/>
              <a:t>除了</a:t>
            </a:r>
            <a:r>
              <a:rPr lang="zh-CN" altLang="en-US" dirty="0"/>
              <a:t>常规的正向监听，还提供了便于内网渗透的反弹</a:t>
            </a:r>
            <a:r>
              <a:rPr lang="en-US" altLang="zh-CN" dirty="0"/>
              <a:t>Socks5</a:t>
            </a:r>
            <a:r>
              <a:rPr lang="zh-CN" altLang="en-US" dirty="0"/>
              <a:t>模式，并支持转发第三方</a:t>
            </a:r>
            <a:r>
              <a:rPr lang="en-US" altLang="zh-CN" dirty="0"/>
              <a:t>Socks</a:t>
            </a:r>
            <a:r>
              <a:rPr lang="zh-CN" altLang="en-US" dirty="0"/>
              <a:t>代理。 </a:t>
            </a:r>
            <a:r>
              <a:rPr lang="zh-CN" altLang="en-US" dirty="0" smtClean="0"/>
              <a:t>主要</a:t>
            </a:r>
            <a:r>
              <a:rPr lang="zh-CN" altLang="en-US" dirty="0"/>
              <a:t>是优点在于体积小，通杀</a:t>
            </a:r>
            <a:r>
              <a:rPr lang="en-US" altLang="zh-CN" dirty="0"/>
              <a:t>win\</a:t>
            </a:r>
            <a:r>
              <a:rPr lang="en-US" altLang="zh-CN" dirty="0" err="1"/>
              <a:t>lin</a:t>
            </a:r>
            <a:r>
              <a:rPr lang="zh-CN" altLang="en-US" dirty="0"/>
              <a:t>平台，稳定性</a:t>
            </a:r>
            <a:r>
              <a:rPr lang="zh-CN" altLang="en-US" dirty="0" smtClean="0"/>
              <a:t>好</a:t>
            </a:r>
            <a:r>
              <a:rPr kumimoji="1" lang="zh-CN" altLang="en-US" dirty="0" smtClean="0"/>
              <a:t>。</a:t>
            </a:r>
          </a:p>
          <a:p>
            <a:r>
              <a:rPr kumimoji="1" lang="en-US" altLang="zh-CN" dirty="0" err="1" smtClean="0"/>
              <a:t>xsocks</a:t>
            </a:r>
            <a:r>
              <a:rPr kumimoji="1" lang="zh-CN" altLang="en-US" dirty="0" smtClean="0"/>
              <a:t>项目地址：</a:t>
            </a:r>
            <a:r>
              <a:rPr kumimoji="1" lang="en-US" altLang="zh-CN" dirty="0" smtClean="0">
                <a:hlinkClick r:id="rId2"/>
              </a:rPr>
              <a:t>https</a:t>
            </a:r>
            <a:r>
              <a:rPr kumimoji="1" lang="en-US" altLang="zh-CN" dirty="0">
                <a:hlinkClick r:id="rId2"/>
              </a:rPr>
              <a:t>://</a:t>
            </a:r>
            <a:r>
              <a:rPr kumimoji="1" lang="en-US" altLang="zh-CN" dirty="0" smtClean="0">
                <a:hlinkClick r:id="rId2"/>
              </a:rPr>
              <a:t>github.com/5loyd/xsocks</a:t>
            </a:r>
            <a:endParaRPr kumimoji="1" lang="zh-CN" altLang="en-US" dirty="0" smtClean="0"/>
          </a:p>
          <a:p>
            <a:r>
              <a:rPr kumimoji="1" lang="zh-CN" altLang="en-US" dirty="0" smtClean="0"/>
              <a:t>在</a:t>
            </a:r>
            <a:r>
              <a:rPr kumimoji="1" lang="en-US" altLang="zh-CN" dirty="0" err="1" smtClean="0"/>
              <a:t>xscosk</a:t>
            </a:r>
            <a:r>
              <a:rPr kumimoji="1" lang="zh-CN" altLang="en-US" dirty="0" smtClean="0"/>
              <a:t>项目编译命令：</a:t>
            </a:r>
          </a:p>
          <a:p>
            <a:pPr marL="0" indent="0">
              <a:buNone/>
            </a:pPr>
            <a:r>
              <a:rPr lang="zh-CN" altLang="en-US" dirty="0"/>
              <a:t>	</a:t>
            </a:r>
            <a:r>
              <a:rPr lang="zh-CN" altLang="pl-PL" dirty="0"/>
              <a:t> </a:t>
            </a:r>
            <a:r>
              <a:rPr lang="pl-PL" altLang="zh-CN" dirty="0"/>
              <a:t/>
            </a:r>
            <a:br>
              <a:rPr lang="pl-PL" altLang="zh-CN" dirty="0"/>
            </a:br>
            <a:r>
              <a:rPr lang="pl-PL" altLang="zh-CN" dirty="0"/>
              <a:t>    </a:t>
            </a:r>
            <a:r>
              <a:rPr lang="zh-CN" altLang="en-US" dirty="0" smtClean="0"/>
              <a:t>	</a:t>
            </a:r>
            <a:r>
              <a:rPr lang="pl-PL" altLang="zh-CN" dirty="0" err="1" smtClean="0"/>
              <a:t>windows</a:t>
            </a:r>
            <a:r>
              <a:rPr lang="pl-PL" altLang="zh-CN" dirty="0"/>
              <a:t> </a:t>
            </a:r>
            <a:br>
              <a:rPr lang="pl-PL" altLang="zh-CN" dirty="0"/>
            </a:br>
            <a:r>
              <a:rPr lang="pl-PL" altLang="zh-CN" dirty="0"/>
              <a:t>       </a:t>
            </a:r>
            <a:r>
              <a:rPr lang="zh-CN" altLang="en-US" dirty="0" smtClean="0"/>
              <a:t>	</a:t>
            </a:r>
            <a:r>
              <a:rPr lang="pl-PL" altLang="zh-CN" dirty="0"/>
              <a:t> </a:t>
            </a:r>
            <a:r>
              <a:rPr lang="pl-PL" altLang="zh-CN" dirty="0" err="1"/>
              <a:t>devenv.exe</a:t>
            </a:r>
            <a:r>
              <a:rPr lang="pl-PL" altLang="zh-CN" dirty="0"/>
              <a:t> </a:t>
            </a:r>
            <a:r>
              <a:rPr lang="pl-PL" altLang="zh-CN" dirty="0" err="1"/>
              <a:t>build.sln</a:t>
            </a:r>
            <a:r>
              <a:rPr lang="pl-PL" altLang="zh-CN" dirty="0"/>
              <a:t> /</a:t>
            </a:r>
            <a:r>
              <a:rPr lang="pl-PL" altLang="zh-CN" dirty="0" err="1"/>
              <a:t>rebuild</a:t>
            </a:r>
            <a:r>
              <a:rPr lang="pl-PL" altLang="zh-CN" dirty="0"/>
              <a:t> RELEASE </a:t>
            </a:r>
            <a:br>
              <a:rPr lang="pl-PL" altLang="zh-CN" dirty="0"/>
            </a:br>
            <a:r>
              <a:rPr lang="pl-PL" altLang="zh-CN" dirty="0"/>
              <a:t/>
            </a:r>
            <a:br>
              <a:rPr lang="pl-PL" altLang="zh-CN" dirty="0"/>
            </a:br>
            <a:r>
              <a:rPr lang="pl-PL" altLang="zh-CN" dirty="0"/>
              <a:t>   </a:t>
            </a:r>
            <a:r>
              <a:rPr lang="zh-CN" altLang="en-US" dirty="0" smtClean="0"/>
              <a:t>	</a:t>
            </a:r>
            <a:r>
              <a:rPr lang="pl-PL" altLang="zh-CN" dirty="0"/>
              <a:t> </a:t>
            </a:r>
            <a:r>
              <a:rPr lang="pl-PL" altLang="zh-CN" dirty="0" err="1"/>
              <a:t>linux</a:t>
            </a:r>
            <a:r>
              <a:rPr lang="pl-PL" altLang="zh-CN" dirty="0"/>
              <a:t> </a:t>
            </a:r>
            <a:br>
              <a:rPr lang="pl-PL" altLang="zh-CN" dirty="0"/>
            </a:br>
            <a:r>
              <a:rPr lang="pl-PL" altLang="zh-CN" dirty="0"/>
              <a:t>       </a:t>
            </a:r>
            <a:r>
              <a:rPr lang="zh-CN" altLang="en-US" dirty="0" smtClean="0"/>
              <a:t>	</a:t>
            </a:r>
            <a:r>
              <a:rPr lang="pl-PL" altLang="zh-CN" dirty="0"/>
              <a:t> </a:t>
            </a:r>
            <a:r>
              <a:rPr lang="pl-PL" altLang="zh-CN" dirty="0" err="1"/>
              <a:t>make</a:t>
            </a:r>
            <a:r>
              <a:rPr lang="pl-PL" altLang="zh-CN" dirty="0"/>
              <a:t> &amp;&amp; </a:t>
            </a:r>
            <a:r>
              <a:rPr lang="pl-PL" altLang="zh-CN" dirty="0" err="1"/>
              <a:t>sudo</a:t>
            </a:r>
            <a:r>
              <a:rPr lang="pl-PL" altLang="zh-CN" dirty="0"/>
              <a:t> </a:t>
            </a:r>
            <a:r>
              <a:rPr lang="pl-PL" altLang="zh-CN" dirty="0" err="1"/>
              <a:t>make</a:t>
            </a:r>
            <a:r>
              <a:rPr lang="pl-PL" altLang="zh-CN" dirty="0"/>
              <a:t> </a:t>
            </a:r>
            <a:r>
              <a:rPr lang="pl-PL" altLang="zh-CN" dirty="0" err="1"/>
              <a:t>install</a:t>
            </a:r>
            <a:r>
              <a:rPr lang="pl-PL" altLang="zh-CN" dirty="0"/>
              <a:t> </a:t>
            </a:r>
            <a:endParaRPr kumimoji="1" lang="zh-CN" altLang="en-US" dirty="0"/>
          </a:p>
        </p:txBody>
      </p:sp>
    </p:spTree>
    <p:extLst>
      <p:ext uri="{BB962C8B-B14F-4D97-AF65-F5344CB8AC3E}">
        <p14:creationId xmlns:p14="http://schemas.microsoft.com/office/powerpoint/2010/main" val="102605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451" y="1300164"/>
            <a:ext cx="11298263" cy="4948235"/>
          </a:xfrm>
        </p:spPr>
        <p:txBody>
          <a:bodyPr/>
          <a:lstStyle/>
          <a:p>
            <a:r>
              <a:rPr kumimoji="1" lang="zh-CN" altLang="en-US" dirty="0" smtClean="0"/>
              <a:t>案例一：</a:t>
            </a:r>
          </a:p>
          <a:p>
            <a:pPr lvl="1"/>
            <a:r>
              <a:rPr kumimoji="1" lang="zh-CN" altLang="en-US" dirty="0" smtClean="0"/>
              <a:t>设置正向代理：</a:t>
            </a:r>
            <a:endParaRPr kumimoji="1" lang="en-US" altLang="zh-CN" dirty="0" smtClean="0"/>
          </a:p>
          <a:p>
            <a:pPr lvl="1"/>
            <a:endParaRPr kumimoji="1" lang="en-US" altLang="zh-CN" dirty="0"/>
          </a:p>
          <a:p>
            <a:pPr marL="457200" lvl="1" indent="0">
              <a:buNone/>
            </a:pPr>
            <a:endParaRPr kumimoji="1" lang="en-US" altLang="zh-CN" dirty="0" smtClean="0"/>
          </a:p>
          <a:p>
            <a:pPr marL="342900" lvl="1" indent="-342900"/>
            <a:r>
              <a:rPr kumimoji="1" lang="zh-CN" altLang="en-US" sz="2000" dirty="0"/>
              <a:t>案例二</a:t>
            </a:r>
            <a:r>
              <a:rPr kumimoji="1" lang="zh-CN" altLang="en-US" sz="2000" dirty="0" smtClean="0"/>
              <a:t>：</a:t>
            </a:r>
          </a:p>
          <a:p>
            <a:pPr marL="742950" lvl="2" indent="-342900"/>
            <a:r>
              <a:rPr kumimoji="1" lang="zh-CN" altLang="en-US" dirty="0" smtClean="0"/>
              <a:t>设置反向代理</a:t>
            </a:r>
          </a:p>
          <a:p>
            <a:pPr marL="857250" lvl="3" indent="0">
              <a:buNone/>
            </a:pPr>
            <a:r>
              <a:rPr lang="zh-CN" altLang="en-US" dirty="0" smtClean="0"/>
              <a:t>	本地监听</a:t>
            </a:r>
            <a:endParaRPr kumimoji="1" lang="en-US" altLang="zh-CN" dirty="0"/>
          </a:p>
          <a:p>
            <a:pPr marL="857250" lvl="3" indent="0">
              <a:buNone/>
            </a:pPr>
            <a:endParaRPr kumimoji="1" lang="zh-CN" altLang="en-US" dirty="0" smtClean="0"/>
          </a:p>
          <a:p>
            <a:pPr marL="857250" lvl="3" indent="0">
              <a:buNone/>
            </a:pPr>
            <a:endParaRPr kumimoji="1" lang="zh-CN" altLang="en-US" dirty="0"/>
          </a:p>
          <a:p>
            <a:pPr marL="857250" lvl="3" indent="0">
              <a:buNone/>
            </a:pPr>
            <a:r>
              <a:rPr lang="zh-CN" altLang="en-US" dirty="0" smtClean="0"/>
              <a:t>反弹连接</a:t>
            </a:r>
            <a:r>
              <a:rPr kumimoji="1" lang="zh-CN" altLang="en-US" dirty="0"/>
              <a:t>	</a:t>
            </a:r>
            <a:endParaRPr kumimoji="1" lang="en-US" altLang="zh-CN" dirty="0"/>
          </a:p>
        </p:txBody>
      </p:sp>
      <p:sp>
        <p:nvSpPr>
          <p:cNvPr id="4" name="标题 1"/>
          <p:cNvSpPr txBox="1">
            <a:spLocks/>
          </p:cNvSpPr>
          <p:nvPr/>
        </p:nvSpPr>
        <p:spPr>
          <a:xfrm>
            <a:off x="646111" y="314326"/>
            <a:ext cx="9404723" cy="985838"/>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mtClean="0"/>
              <a:t>xSocks</a:t>
            </a:r>
            <a:endParaRPr kumimoji="1" lang="zh-CN" altLang="en-US" dirty="0"/>
          </a:p>
        </p:txBody>
      </p:sp>
      <p:pic>
        <p:nvPicPr>
          <p:cNvPr id="5" name="图片 4"/>
          <p:cNvPicPr>
            <a:picLocks noChangeAspect="1"/>
          </p:cNvPicPr>
          <p:nvPr/>
        </p:nvPicPr>
        <p:blipFill>
          <a:blip r:embed="rId2"/>
          <a:stretch>
            <a:fillRect/>
          </a:stretch>
        </p:blipFill>
        <p:spPr>
          <a:xfrm>
            <a:off x="1301857" y="2286002"/>
            <a:ext cx="5724256" cy="421183"/>
          </a:xfrm>
          <a:prstGeom prst="rect">
            <a:avLst/>
          </a:prstGeom>
        </p:spPr>
      </p:pic>
      <p:pic>
        <p:nvPicPr>
          <p:cNvPr id="6" name="图片 5"/>
          <p:cNvPicPr>
            <a:picLocks noChangeAspect="1"/>
          </p:cNvPicPr>
          <p:nvPr/>
        </p:nvPicPr>
        <p:blipFill>
          <a:blip r:embed="rId3"/>
          <a:stretch>
            <a:fillRect/>
          </a:stretch>
        </p:blipFill>
        <p:spPr>
          <a:xfrm>
            <a:off x="1456840" y="4047354"/>
            <a:ext cx="6147230" cy="445913"/>
          </a:xfrm>
          <a:prstGeom prst="rect">
            <a:avLst/>
          </a:prstGeom>
        </p:spPr>
      </p:pic>
      <p:pic>
        <p:nvPicPr>
          <p:cNvPr id="7" name="图片 6"/>
          <p:cNvPicPr>
            <a:picLocks noChangeAspect="1"/>
          </p:cNvPicPr>
          <p:nvPr/>
        </p:nvPicPr>
        <p:blipFill>
          <a:blip r:embed="rId4"/>
          <a:stretch>
            <a:fillRect/>
          </a:stretch>
        </p:blipFill>
        <p:spPr>
          <a:xfrm>
            <a:off x="1456840" y="5344291"/>
            <a:ext cx="5392549" cy="269627"/>
          </a:xfrm>
          <a:prstGeom prst="rect">
            <a:avLst/>
          </a:prstGeom>
        </p:spPr>
      </p:pic>
    </p:spTree>
    <p:extLst>
      <p:ext uri="{BB962C8B-B14F-4D97-AF65-F5344CB8AC3E}">
        <p14:creationId xmlns:p14="http://schemas.microsoft.com/office/powerpoint/2010/main" val="82477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7523" y="215853"/>
            <a:ext cx="3140077" cy="947457"/>
          </a:xfrm>
        </p:spPr>
        <p:txBody>
          <a:bodyPr/>
          <a:lstStyle/>
          <a:p>
            <a:r>
              <a:rPr kumimoji="1" lang="en-US" altLang="zh-CN" dirty="0" err="1" smtClean="0"/>
              <a:t>ngrok</a:t>
            </a:r>
            <a:endParaRPr kumimoji="1" lang="zh-CN" altLang="en-US" dirty="0"/>
          </a:p>
        </p:txBody>
      </p:sp>
      <p:sp>
        <p:nvSpPr>
          <p:cNvPr id="3" name="内容占位符 2"/>
          <p:cNvSpPr>
            <a:spLocks noGrp="1"/>
          </p:cNvSpPr>
          <p:nvPr>
            <p:ph idx="1"/>
          </p:nvPr>
        </p:nvSpPr>
        <p:spPr>
          <a:xfrm>
            <a:off x="171450" y="1163310"/>
            <a:ext cx="11158538" cy="5551815"/>
          </a:xfrm>
        </p:spPr>
        <p:txBody>
          <a:bodyPr>
            <a:normAutofit fontScale="92500" lnSpcReduction="10000"/>
          </a:bodyPr>
          <a:lstStyle/>
          <a:p>
            <a:r>
              <a:rPr lang="en-US" altLang="zh-CN" dirty="0" err="1"/>
              <a:t>ngrok</a:t>
            </a:r>
            <a:r>
              <a:rPr lang="en-US" altLang="zh-CN" dirty="0"/>
              <a:t> </a:t>
            </a:r>
            <a:r>
              <a:rPr lang="zh-CN" altLang="en-US" dirty="0"/>
              <a:t>是一个反向</a:t>
            </a:r>
            <a:r>
              <a:rPr lang="zh-CN" altLang="en-US" dirty="0" smtClean="0"/>
              <a:t>代理工具，</a:t>
            </a:r>
            <a:r>
              <a:rPr lang="zh-CN" altLang="en-US" dirty="0"/>
              <a:t>通过在公共的端点和本地运行的 </a:t>
            </a:r>
            <a:r>
              <a:rPr lang="en-US" altLang="zh-CN" dirty="0"/>
              <a:t>Web </a:t>
            </a:r>
            <a:r>
              <a:rPr lang="zh-CN" altLang="en-US" dirty="0"/>
              <a:t>服务器之间建立一个安全的</a:t>
            </a:r>
            <a:r>
              <a:rPr lang="zh-CN" altLang="en-US" dirty="0" smtClean="0"/>
              <a:t>通道。</a:t>
            </a:r>
            <a:r>
              <a:rPr kumimoji="1" lang="zh-CN" altLang="en-US" dirty="0" smtClean="0"/>
              <a:t>现在</a:t>
            </a:r>
            <a:r>
              <a:rPr kumimoji="1" lang="en-US" altLang="zh-CN" dirty="0" err="1" smtClean="0"/>
              <a:t>ngrok</a:t>
            </a:r>
            <a:r>
              <a:rPr kumimoji="1" lang="zh-CN" altLang="en-US" dirty="0" smtClean="0"/>
              <a:t>也需要翻墙使用啦，并且免费用户有限制。</a:t>
            </a:r>
            <a:endParaRPr kumimoji="1" lang="zh-CN" altLang="en-US" dirty="0"/>
          </a:p>
          <a:p>
            <a:pPr marL="0" indent="0">
              <a:buNone/>
            </a:pPr>
            <a:r>
              <a:rPr kumimoji="1" lang="en-US" altLang="zh-CN" dirty="0" smtClean="0"/>
              <a:t>1</a:t>
            </a:r>
            <a:r>
              <a:rPr kumimoji="1" lang="zh-CN" altLang="en-US" dirty="0" smtClean="0"/>
              <a:t>、首先你要注册一个</a:t>
            </a:r>
            <a:r>
              <a:rPr kumimoji="1" lang="en-US" altLang="zh-CN" dirty="0" err="1" smtClean="0"/>
              <a:t>ngrok</a:t>
            </a:r>
            <a:r>
              <a:rPr kumimoji="1" lang="zh-CN" altLang="en-US" dirty="0" smtClean="0"/>
              <a:t>帐号获取到一个</a:t>
            </a:r>
            <a:r>
              <a:rPr lang="en-US" altLang="zh-CN" dirty="0" err="1" smtClean="0"/>
              <a:t>authtoken</a:t>
            </a:r>
            <a:r>
              <a:rPr lang="en-US" altLang="zh-CN" dirty="0" smtClean="0"/>
              <a:t>;</a:t>
            </a:r>
            <a:endParaRPr lang="zh-CN" altLang="en-US" dirty="0" smtClean="0"/>
          </a:p>
          <a:p>
            <a:pPr marL="0" indent="0">
              <a:buNone/>
            </a:pPr>
            <a:r>
              <a:rPr kumimoji="1" lang="en-US" altLang="zh-CN" dirty="0" smtClean="0"/>
              <a:t>2</a:t>
            </a:r>
            <a:r>
              <a:rPr kumimoji="1" lang="zh-CN" altLang="en-US" dirty="0" smtClean="0"/>
              <a:t>、在你要转发到主机上执行认证</a:t>
            </a:r>
            <a:r>
              <a:rPr kumimoji="1" lang="en-US" altLang="zh-CN" dirty="0" smtClean="0"/>
              <a:t>;</a:t>
            </a:r>
          </a:p>
          <a:p>
            <a:pPr marL="0" indent="0">
              <a:buNone/>
            </a:pPr>
            <a:endParaRPr kumimoji="1" lang="en-US" altLang="zh-CN" dirty="0"/>
          </a:p>
          <a:p>
            <a:pPr marL="0" indent="0">
              <a:buNone/>
            </a:pPr>
            <a:endParaRPr kumimoji="1" lang="zh-CN" altLang="en-US" dirty="0" smtClean="0"/>
          </a:p>
          <a:p>
            <a:pPr marL="0" indent="0">
              <a:buNone/>
            </a:pPr>
            <a:endParaRPr kumimoji="1" lang="zh-CN" altLang="en-US" dirty="0" smtClean="0"/>
          </a:p>
          <a:p>
            <a:pPr marL="0" indent="0">
              <a:buNone/>
            </a:pPr>
            <a:r>
              <a:rPr kumimoji="1" lang="en-US" altLang="zh-CN" dirty="0" smtClean="0"/>
              <a:t>3</a:t>
            </a:r>
            <a:r>
              <a:rPr kumimoji="1" lang="zh-CN" altLang="en-US" dirty="0" smtClean="0"/>
              <a:t>、简单的使用方法</a:t>
            </a:r>
          </a:p>
          <a:p>
            <a:endParaRPr kumimoji="1" lang="zh-CN" altLang="en-US" dirty="0" smtClean="0"/>
          </a:p>
          <a:p>
            <a:endParaRPr kumimoji="1" lang="zh-CN" altLang="en-US" dirty="0"/>
          </a:p>
          <a:p>
            <a:endParaRPr kumimoji="1" lang="zh-CN" altLang="en-US" dirty="0" smtClean="0"/>
          </a:p>
          <a:p>
            <a:endParaRPr kumimoji="1" lang="zh-CN" altLang="en-US" dirty="0" smtClean="0"/>
          </a:p>
          <a:p>
            <a:endParaRPr kumimoji="1" lang="zh-CN" altLang="en-US" dirty="0"/>
          </a:p>
          <a:p>
            <a:r>
              <a:rPr kumimoji="1" lang="en-US" altLang="zh-CN" dirty="0" smtClean="0"/>
              <a:t>4</a:t>
            </a:r>
            <a:r>
              <a:rPr kumimoji="1" lang="zh-CN" altLang="en-US" dirty="0" smtClean="0"/>
              <a:t>、我们会在</a:t>
            </a:r>
            <a:r>
              <a:rPr kumimoji="1" lang="en-US" altLang="zh-CN" dirty="0" err="1" smtClean="0"/>
              <a:t>ngrok</a:t>
            </a:r>
            <a:r>
              <a:rPr kumimoji="1" lang="zh-CN" altLang="en-US" dirty="0" smtClean="0"/>
              <a:t>网页看到转发的</a:t>
            </a:r>
            <a:r>
              <a:rPr kumimoji="1" lang="en-US" altLang="zh-CN" dirty="0" err="1" smtClean="0"/>
              <a:t>url</a:t>
            </a:r>
            <a:r>
              <a:rPr kumimoji="1" lang="zh-CN" altLang="en-US" dirty="0" smtClean="0"/>
              <a:t>和端口。</a:t>
            </a:r>
          </a:p>
        </p:txBody>
      </p:sp>
      <p:pic>
        <p:nvPicPr>
          <p:cNvPr id="7" name="图片 6"/>
          <p:cNvPicPr>
            <a:picLocks noChangeAspect="1"/>
          </p:cNvPicPr>
          <p:nvPr/>
        </p:nvPicPr>
        <p:blipFill>
          <a:blip r:embed="rId2"/>
          <a:stretch>
            <a:fillRect/>
          </a:stretch>
        </p:blipFill>
        <p:spPr>
          <a:xfrm>
            <a:off x="628650" y="2628037"/>
            <a:ext cx="7448550" cy="1061911"/>
          </a:xfrm>
          <a:prstGeom prst="rect">
            <a:avLst/>
          </a:prstGeom>
        </p:spPr>
      </p:pic>
      <p:pic>
        <p:nvPicPr>
          <p:cNvPr id="8" name="图片 7"/>
          <p:cNvPicPr>
            <a:picLocks noChangeAspect="1"/>
          </p:cNvPicPr>
          <p:nvPr/>
        </p:nvPicPr>
        <p:blipFill>
          <a:blip r:embed="rId3"/>
          <a:stretch>
            <a:fillRect/>
          </a:stretch>
        </p:blipFill>
        <p:spPr>
          <a:xfrm>
            <a:off x="517523" y="4192466"/>
            <a:ext cx="6211885" cy="1477216"/>
          </a:xfrm>
          <a:prstGeom prst="rect">
            <a:avLst/>
          </a:prstGeom>
        </p:spPr>
      </p:pic>
    </p:spTree>
    <p:extLst>
      <p:ext uri="{BB962C8B-B14F-4D97-AF65-F5344CB8AC3E}">
        <p14:creationId xmlns:p14="http://schemas.microsoft.com/office/powerpoint/2010/main" val="1207911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5" y="452718"/>
            <a:ext cx="9622209" cy="904595"/>
          </a:xfrm>
        </p:spPr>
        <p:txBody>
          <a:bodyPr/>
          <a:lstStyle/>
          <a:p>
            <a:r>
              <a:rPr kumimoji="1" lang="en-US" altLang="zh-CN" dirty="0" smtClean="0"/>
              <a:t>mocks</a:t>
            </a:r>
            <a:endParaRPr kumimoji="1" lang="zh-CN" altLang="en-US" dirty="0"/>
          </a:p>
        </p:txBody>
      </p:sp>
      <p:sp>
        <p:nvSpPr>
          <p:cNvPr id="3" name="内容占位符 2"/>
          <p:cNvSpPr>
            <a:spLocks noGrp="1"/>
          </p:cNvSpPr>
          <p:nvPr>
            <p:ph idx="1"/>
          </p:nvPr>
        </p:nvSpPr>
        <p:spPr>
          <a:xfrm>
            <a:off x="428626" y="1357314"/>
            <a:ext cx="11187112" cy="4891086"/>
          </a:xfrm>
        </p:spPr>
        <p:txBody>
          <a:bodyPr/>
          <a:lstStyle/>
          <a:p>
            <a:r>
              <a:rPr kumimoji="1" lang="en-US" altLang="zh-CN" dirty="0" smtClean="0"/>
              <a:t>Mocks</a:t>
            </a:r>
            <a:r>
              <a:rPr kumimoji="1" lang="zh-CN" altLang="en-US" dirty="0" smtClean="0"/>
              <a:t>是一个体积小，配置简单的</a:t>
            </a:r>
            <a:r>
              <a:rPr kumimoji="1" lang="en-US" altLang="zh-CN" dirty="0" smtClean="0"/>
              <a:t>socks</a:t>
            </a:r>
            <a:r>
              <a:rPr kumimoji="1" lang="zh-CN" altLang="en-US" dirty="0" smtClean="0"/>
              <a:t>服务器程序</a:t>
            </a:r>
          </a:p>
          <a:p>
            <a:r>
              <a:rPr kumimoji="1" lang="en-US" altLang="zh-CN" dirty="0" smtClean="0"/>
              <a:t>Mocks</a:t>
            </a:r>
            <a:r>
              <a:rPr kumimoji="1" lang="zh-CN" altLang="en-US" dirty="0" smtClean="0"/>
              <a:t>下载地址：</a:t>
            </a:r>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en-US" altLang="zh-CN" dirty="0" smtClean="0"/>
              <a:t>Mocks</a:t>
            </a:r>
            <a:r>
              <a:rPr kumimoji="1" lang="zh-CN" altLang="en-US" dirty="0" smtClean="0"/>
              <a:t>目录如上图所示，</a:t>
            </a:r>
            <a:r>
              <a:rPr kumimoji="1" lang="en-US" altLang="zh-CN" dirty="0" smtClean="0"/>
              <a:t>mocks</a:t>
            </a:r>
            <a:r>
              <a:rPr kumimoji="1" lang="zh-CN" altLang="en-US" dirty="0" smtClean="0"/>
              <a:t>是执行的二进制文件，</a:t>
            </a:r>
            <a:r>
              <a:rPr kumimoji="1" lang="en-US" altLang="zh-CN" dirty="0" err="1" smtClean="0"/>
              <a:t>mocks.conf</a:t>
            </a:r>
            <a:r>
              <a:rPr kumimoji="1" lang="zh-CN" altLang="en-US" dirty="0" smtClean="0"/>
              <a:t>是配置文件，</a:t>
            </a:r>
            <a:r>
              <a:rPr kumimoji="1" lang="en-US" altLang="zh-CN" dirty="0" smtClean="0"/>
              <a:t>mocks</a:t>
            </a:r>
            <a:r>
              <a:rPr kumimoji="1" lang="zh-CN" altLang="en-US" dirty="0" smtClean="0"/>
              <a:t>默认的端口是</a:t>
            </a:r>
            <a:r>
              <a:rPr kumimoji="1" lang="en-US" altLang="zh-CN" dirty="0" smtClean="0"/>
              <a:t>10080</a:t>
            </a:r>
            <a:r>
              <a:rPr kumimoji="1" lang="zh-CN" altLang="en-US" dirty="0" smtClean="0"/>
              <a:t>，运行</a:t>
            </a:r>
            <a:r>
              <a:rPr kumimoji="1" lang="en-US" altLang="zh-CN" dirty="0" smtClean="0"/>
              <a:t>mocks</a:t>
            </a:r>
            <a:r>
              <a:rPr kumimoji="1" lang="zh-CN" altLang="en-US" dirty="0" smtClean="0"/>
              <a:t>后，我们直接配置</a:t>
            </a:r>
            <a:r>
              <a:rPr kumimoji="1" lang="en-US" altLang="zh-CN" dirty="0" smtClean="0"/>
              <a:t>socks</a:t>
            </a:r>
            <a:r>
              <a:rPr kumimoji="1" lang="zh-CN" altLang="en-US" dirty="0" smtClean="0"/>
              <a:t>服务器的</a:t>
            </a:r>
            <a:r>
              <a:rPr kumimoji="1" lang="en-US" altLang="zh-CN" dirty="0" err="1" smtClean="0"/>
              <a:t>ip</a:t>
            </a:r>
            <a:r>
              <a:rPr kumimoji="1" lang="zh-CN" altLang="en-US" dirty="0" smtClean="0"/>
              <a:t>和</a:t>
            </a:r>
            <a:r>
              <a:rPr kumimoji="1" lang="en-US" altLang="zh-CN" dirty="0" smtClean="0"/>
              <a:t>10080</a:t>
            </a:r>
            <a:r>
              <a:rPr kumimoji="1" lang="zh-CN" altLang="en-US" dirty="0" smtClean="0"/>
              <a:t>端口即可，前提</a:t>
            </a:r>
            <a:r>
              <a:rPr kumimoji="1" lang="zh-CN" altLang="en-US" smtClean="0"/>
              <a:t>服务器处于公网上。</a:t>
            </a:r>
            <a:endParaRPr kumimoji="1" lang="zh-CN" altLang="en-US" dirty="0"/>
          </a:p>
        </p:txBody>
      </p:sp>
      <p:sp>
        <p:nvSpPr>
          <p:cNvPr id="4" name="矩形 3"/>
          <p:cNvSpPr/>
          <p:nvPr/>
        </p:nvSpPr>
        <p:spPr>
          <a:xfrm>
            <a:off x="2937656" y="1793906"/>
            <a:ext cx="4604146" cy="369332"/>
          </a:xfrm>
          <a:prstGeom prst="rect">
            <a:avLst/>
          </a:prstGeom>
        </p:spPr>
        <p:txBody>
          <a:bodyPr wrap="none">
            <a:spAutoFit/>
          </a:bodyPr>
          <a:lstStyle/>
          <a:p>
            <a:r>
              <a:rPr lang="zh-CN" altLang="en-US"/>
              <a:t>http://sourceforge.net/projects/mocks/</a:t>
            </a:r>
          </a:p>
        </p:txBody>
      </p:sp>
      <p:pic>
        <p:nvPicPr>
          <p:cNvPr id="5" name="图片 4"/>
          <p:cNvPicPr>
            <a:picLocks noChangeAspect="1"/>
          </p:cNvPicPr>
          <p:nvPr/>
        </p:nvPicPr>
        <p:blipFill>
          <a:blip r:embed="rId2"/>
          <a:stretch>
            <a:fillRect/>
          </a:stretch>
        </p:blipFill>
        <p:spPr>
          <a:xfrm>
            <a:off x="877571" y="2184189"/>
            <a:ext cx="4120170" cy="2021630"/>
          </a:xfrm>
          <a:prstGeom prst="rect">
            <a:avLst/>
          </a:prstGeom>
        </p:spPr>
      </p:pic>
    </p:spTree>
    <p:extLst>
      <p:ext uri="{BB962C8B-B14F-4D97-AF65-F5344CB8AC3E}">
        <p14:creationId xmlns:p14="http://schemas.microsoft.com/office/powerpoint/2010/main" val="13572489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076045"/>
          </a:xfrm>
        </p:spPr>
        <p:txBody>
          <a:bodyPr/>
          <a:lstStyle/>
          <a:p>
            <a:r>
              <a:rPr kumimoji="1" lang="en-US" altLang="zh-CN" dirty="0" err="1" smtClean="0"/>
              <a:t>ssh</a:t>
            </a:r>
            <a:r>
              <a:rPr kumimoji="1" lang="zh-CN" altLang="en-US" dirty="0" smtClean="0"/>
              <a:t>反向代理隧道</a:t>
            </a:r>
            <a:endParaRPr kumimoji="1" lang="zh-CN" altLang="en-US" dirty="0"/>
          </a:p>
        </p:txBody>
      </p:sp>
      <p:sp>
        <p:nvSpPr>
          <p:cNvPr id="3" name="内容占位符 2"/>
          <p:cNvSpPr>
            <a:spLocks noGrp="1"/>
          </p:cNvSpPr>
          <p:nvPr>
            <p:ph idx="1"/>
          </p:nvPr>
        </p:nvSpPr>
        <p:spPr>
          <a:xfrm>
            <a:off x="257175" y="1296785"/>
            <a:ext cx="11387138" cy="5346903"/>
          </a:xfrm>
        </p:spPr>
        <p:txBody>
          <a:bodyPr>
            <a:normAutofit fontScale="92500" lnSpcReduction="10000"/>
          </a:bodyPr>
          <a:lstStyle/>
          <a:p>
            <a:pPr marL="0" indent="0">
              <a:buNone/>
            </a:pPr>
            <a:r>
              <a:rPr lang="en-US" altLang="zh-CN" dirty="0" smtClean="0"/>
              <a:t>	SSH</a:t>
            </a:r>
            <a:r>
              <a:rPr lang="zh-CN" altLang="en-US" dirty="0"/>
              <a:t>的英文全称是</a:t>
            </a:r>
            <a:r>
              <a:rPr lang="en-US" altLang="zh-CN" dirty="0"/>
              <a:t>Secure </a:t>
            </a:r>
            <a:r>
              <a:rPr lang="en-US" altLang="zh-CN" dirty="0" smtClean="0"/>
              <a:t>Shell</a:t>
            </a:r>
            <a:r>
              <a:rPr lang="zh-CN" altLang="en-US" dirty="0"/>
              <a:t>。通过使用</a:t>
            </a:r>
            <a:r>
              <a:rPr lang="en-US" altLang="zh-CN" dirty="0"/>
              <a:t>SSH</a:t>
            </a:r>
            <a:r>
              <a:rPr lang="zh-CN" altLang="en-US" dirty="0"/>
              <a:t>，你可以把所有传输的数据进行加密，这样“中间人”这种攻击方式就不可能实现了，而且</a:t>
            </a:r>
            <a:r>
              <a:rPr lang="zh-CN" altLang="en-US" dirty="0" smtClean="0"/>
              <a:t>也能够防止</a:t>
            </a:r>
            <a:r>
              <a:rPr lang="en-US" altLang="zh-CN" dirty="0" smtClean="0"/>
              <a:t>DNS</a:t>
            </a:r>
            <a:r>
              <a:rPr lang="zh-CN" altLang="en-US" dirty="0" smtClean="0"/>
              <a:t>和</a:t>
            </a:r>
            <a:r>
              <a:rPr lang="en-US" altLang="zh-CN" dirty="0" smtClean="0"/>
              <a:t>IP</a:t>
            </a:r>
            <a:r>
              <a:rPr lang="zh-CN" altLang="en-US" dirty="0" smtClean="0"/>
              <a:t>欺骗。还有一个额外的好处就是传输的数据是经过压缩的，所以可以加快传输的速度。</a:t>
            </a:r>
            <a:r>
              <a:rPr lang="en-US" altLang="zh-CN" dirty="0" smtClean="0"/>
              <a:t>SSH</a:t>
            </a:r>
            <a:r>
              <a:rPr lang="zh-CN" altLang="en-US" dirty="0" smtClean="0"/>
              <a:t>有很多</a:t>
            </a:r>
            <a:r>
              <a:rPr lang="zh-CN" altLang="en-US" dirty="0"/>
              <a:t>功能，它既可以代替</a:t>
            </a:r>
            <a:r>
              <a:rPr lang="en-US" altLang="zh-CN" dirty="0"/>
              <a:t>telnet</a:t>
            </a:r>
            <a:r>
              <a:rPr lang="zh-CN" altLang="en-US" dirty="0"/>
              <a:t>，又可以为</a:t>
            </a:r>
            <a:r>
              <a:rPr lang="en-US" altLang="zh-CN" dirty="0"/>
              <a:t>ftp</a:t>
            </a:r>
            <a:r>
              <a:rPr lang="zh-CN" altLang="en-US" dirty="0"/>
              <a:t>、</a:t>
            </a:r>
            <a:r>
              <a:rPr lang="en-US" altLang="zh-CN" dirty="0"/>
              <a:t>pop</a:t>
            </a:r>
            <a:r>
              <a:rPr lang="zh-CN" altLang="en-US" dirty="0"/>
              <a:t>、甚至</a:t>
            </a:r>
            <a:r>
              <a:rPr lang="en-US" altLang="zh-CN" dirty="0" err="1"/>
              <a:t>ppp</a:t>
            </a:r>
            <a:r>
              <a:rPr lang="zh-CN" altLang="en-US" dirty="0"/>
              <a:t>提供一个安全的“通道”</a:t>
            </a:r>
            <a:r>
              <a:rPr lang="zh-CN" altLang="en-US" dirty="0" smtClean="0"/>
              <a:t>。</a:t>
            </a:r>
          </a:p>
          <a:p>
            <a:pPr marL="0" indent="0">
              <a:buNone/>
            </a:pPr>
            <a:r>
              <a:rPr kumimoji="1" lang="en-US" altLang="zh-CN" dirty="0" smtClean="0"/>
              <a:t>	</a:t>
            </a:r>
            <a:r>
              <a:rPr kumimoji="1" lang="en-US" altLang="zh-CN" dirty="0" err="1" smtClean="0"/>
              <a:t>ssh</a:t>
            </a:r>
            <a:r>
              <a:rPr kumimoji="1" lang="en-US" altLang="zh-CN" dirty="0" smtClean="0"/>
              <a:t> Options:</a:t>
            </a:r>
          </a:p>
          <a:p>
            <a:pPr marL="0" indent="0">
              <a:buNone/>
            </a:pPr>
            <a:r>
              <a:rPr kumimoji="1" lang="en-US" altLang="zh-CN" dirty="0"/>
              <a:t>	</a:t>
            </a:r>
            <a:r>
              <a:rPr kumimoji="1" lang="en-US" altLang="zh-CN" dirty="0" smtClean="0"/>
              <a:t>	-C </a:t>
            </a:r>
            <a:r>
              <a:rPr kumimoji="1" lang="zh-CN" altLang="en-US" dirty="0" smtClean="0"/>
              <a:t>压缩数据传输</a:t>
            </a:r>
            <a:endParaRPr kumimoji="1" lang="en-US" altLang="zh-CN" dirty="0" smtClean="0"/>
          </a:p>
          <a:p>
            <a:pPr marL="0" indent="0">
              <a:buNone/>
            </a:pPr>
            <a:r>
              <a:rPr kumimoji="1" lang="en-US" altLang="zh-CN" dirty="0"/>
              <a:t>	</a:t>
            </a:r>
            <a:r>
              <a:rPr kumimoji="1" lang="en-US" altLang="zh-CN" dirty="0" smtClean="0"/>
              <a:t>	-f   </a:t>
            </a:r>
            <a:r>
              <a:rPr kumimoji="1" lang="zh-CN" altLang="en-US" dirty="0" smtClean="0"/>
              <a:t>表示后台运行</a:t>
            </a:r>
            <a:r>
              <a:rPr kumimoji="1" lang="en-US" altLang="zh-CN" dirty="0" smtClean="0"/>
              <a:t>,</a:t>
            </a:r>
            <a:r>
              <a:rPr kumimoji="1" lang="zh-CN" altLang="en-US" dirty="0" smtClean="0"/>
              <a:t>不用登录到远程主机</a:t>
            </a:r>
          </a:p>
          <a:p>
            <a:pPr marL="0" indent="0">
              <a:buNone/>
            </a:pPr>
            <a:r>
              <a:rPr kumimoji="1" lang="zh-CN" altLang="en-US" dirty="0"/>
              <a:t>	</a:t>
            </a:r>
            <a:r>
              <a:rPr kumimoji="1" lang="zh-CN" altLang="en-US" dirty="0" smtClean="0"/>
              <a:t>	</a:t>
            </a:r>
            <a:r>
              <a:rPr kumimoji="1" lang="en-US" altLang="zh-CN" dirty="0" smtClean="0"/>
              <a:t>-N  </a:t>
            </a:r>
            <a:r>
              <a:rPr kumimoji="1" lang="zh-CN" altLang="en-US" dirty="0" smtClean="0"/>
              <a:t>不执行脚本或命令（与</a:t>
            </a:r>
            <a:r>
              <a:rPr kumimoji="1" lang="en-US" altLang="zh-CN" dirty="0" smtClean="0"/>
              <a:t>-f</a:t>
            </a:r>
            <a:r>
              <a:rPr kumimoji="1" lang="zh-CN" altLang="en-US" dirty="0" smtClean="0"/>
              <a:t>连用）</a:t>
            </a:r>
          </a:p>
          <a:p>
            <a:pPr marL="0" indent="0">
              <a:buNone/>
            </a:pPr>
            <a:r>
              <a:rPr kumimoji="1" lang="zh-CN" altLang="en-US" dirty="0"/>
              <a:t>	</a:t>
            </a:r>
            <a:r>
              <a:rPr kumimoji="1" lang="zh-CN" altLang="en-US" dirty="0" smtClean="0"/>
              <a:t>	</a:t>
            </a:r>
            <a:r>
              <a:rPr kumimoji="1" lang="en-US" altLang="zh-CN" dirty="0" smtClean="0"/>
              <a:t>-L   </a:t>
            </a:r>
            <a:r>
              <a:rPr kumimoji="1" lang="zh-CN" altLang="en-US" dirty="0" smtClean="0"/>
              <a:t>本地端口转发（</a:t>
            </a:r>
            <a:r>
              <a:rPr lang="zh-CN" altLang="en-US" dirty="0"/>
              <a:t>将本地机</a:t>
            </a:r>
            <a:r>
              <a:rPr lang="en-US" altLang="zh-CN" dirty="0"/>
              <a:t>(</a:t>
            </a:r>
            <a:r>
              <a:rPr lang="zh-CN" altLang="en-US" dirty="0"/>
              <a:t>客户机</a:t>
            </a:r>
            <a:r>
              <a:rPr lang="en-US" altLang="zh-CN" dirty="0"/>
              <a:t>)</a:t>
            </a:r>
            <a:r>
              <a:rPr lang="zh-CN" altLang="en-US" dirty="0"/>
              <a:t>的某个端口转发到远端指定机器的指定端口</a:t>
            </a:r>
            <a:r>
              <a:rPr kumimoji="1" lang="zh-CN" altLang="en-US" dirty="0" smtClean="0"/>
              <a:t>）</a:t>
            </a:r>
          </a:p>
          <a:p>
            <a:pPr marL="0" indent="0">
              <a:buNone/>
            </a:pPr>
            <a:r>
              <a:rPr kumimoji="1" lang="zh-CN" altLang="en-US" dirty="0"/>
              <a:t>	</a:t>
            </a:r>
            <a:r>
              <a:rPr kumimoji="1" lang="zh-CN" altLang="en-US" dirty="0" smtClean="0"/>
              <a:t>	</a:t>
            </a:r>
            <a:r>
              <a:rPr kumimoji="1" lang="en-US" altLang="zh-CN" dirty="0" smtClean="0"/>
              <a:t>-R   </a:t>
            </a:r>
            <a:r>
              <a:rPr kumimoji="1" lang="zh-CN" altLang="en-US" dirty="0" smtClean="0"/>
              <a:t>远程端口转发（</a:t>
            </a:r>
            <a:r>
              <a:rPr lang="zh-CN" altLang="en-US" dirty="0"/>
              <a:t>将远程主机</a:t>
            </a:r>
            <a:r>
              <a:rPr lang="en-US" altLang="zh-CN" dirty="0"/>
              <a:t>(</a:t>
            </a:r>
            <a:r>
              <a:rPr lang="zh-CN" altLang="en-US" dirty="0"/>
              <a:t>服务器</a:t>
            </a:r>
            <a:r>
              <a:rPr lang="en-US" altLang="zh-CN" dirty="0"/>
              <a:t>)</a:t>
            </a:r>
            <a:r>
              <a:rPr lang="zh-CN" altLang="en-US" dirty="0"/>
              <a:t>的某个端口转发到本地端指定机器的指定端口</a:t>
            </a:r>
            <a:r>
              <a:rPr kumimoji="1" lang="zh-CN" altLang="en-US" dirty="0" smtClean="0"/>
              <a:t>）</a:t>
            </a:r>
            <a:endParaRPr kumimoji="1" lang="en-US" altLang="zh-CN" dirty="0" smtClean="0"/>
          </a:p>
          <a:p>
            <a:pPr marL="0" indent="0">
              <a:buNone/>
            </a:pPr>
            <a:r>
              <a:rPr kumimoji="1" lang="en-US" altLang="zh-CN" dirty="0"/>
              <a:t>	</a:t>
            </a:r>
            <a:r>
              <a:rPr kumimoji="1" lang="en-US" altLang="zh-CN" dirty="0" smtClean="0"/>
              <a:t>	-g</a:t>
            </a:r>
            <a:r>
              <a:rPr kumimoji="1" lang="zh-CN" altLang="en-US" dirty="0"/>
              <a:t> </a:t>
            </a:r>
            <a:r>
              <a:rPr kumimoji="1" lang="zh-CN" altLang="en-US" dirty="0" smtClean="0"/>
              <a:t>  允许远程主机连接到建立的转发端口（如何不加</a:t>
            </a:r>
            <a:r>
              <a:rPr kumimoji="1" lang="en-US" altLang="zh-CN" dirty="0" smtClean="0"/>
              <a:t>,</a:t>
            </a:r>
            <a:r>
              <a:rPr kumimoji="1" lang="zh-CN" altLang="en-US" dirty="0" smtClean="0"/>
              <a:t>则只允许本地主机建立连接）</a:t>
            </a:r>
          </a:p>
          <a:p>
            <a:pPr marL="0" indent="0">
              <a:buNone/>
            </a:pPr>
            <a:r>
              <a:rPr kumimoji="1" lang="zh-CN" altLang="en-US" dirty="0"/>
              <a:t>	</a:t>
            </a:r>
            <a:r>
              <a:rPr kumimoji="1" lang="zh-CN" altLang="en-US" dirty="0" smtClean="0"/>
              <a:t>	</a:t>
            </a:r>
            <a:r>
              <a:rPr kumimoji="1" lang="en-US" altLang="zh-CN" dirty="0" smtClean="0"/>
              <a:t>-D</a:t>
            </a:r>
            <a:r>
              <a:rPr kumimoji="1" lang="zh-CN" altLang="en-US" dirty="0" smtClean="0"/>
              <a:t>   </a:t>
            </a:r>
            <a:r>
              <a:rPr lang="zh-CN" altLang="en-US" dirty="0" smtClean="0"/>
              <a:t>在</a:t>
            </a:r>
            <a:r>
              <a:rPr lang="en-US" altLang="zh-CN" dirty="0"/>
              <a:t>-L/-R/-D</a:t>
            </a:r>
            <a:r>
              <a:rPr lang="zh-CN" altLang="en-US" dirty="0"/>
              <a:t>参数中，允许远程主机连接到建立的转发的端口，如果不加这个参数，</a:t>
            </a:r>
            <a:r>
              <a:rPr lang="zh-CN" altLang="en-US" dirty="0" smtClean="0"/>
              <a:t>只允				本地</a:t>
            </a:r>
            <a:r>
              <a:rPr lang="zh-CN" altLang="en-US" dirty="0"/>
              <a:t>主机建立连接</a:t>
            </a:r>
            <a:r>
              <a:rPr lang="zh-CN" altLang="en-US" dirty="0" smtClean="0"/>
              <a:t>。</a:t>
            </a:r>
          </a:p>
          <a:p>
            <a:pPr marL="0" indent="0">
              <a:buNone/>
            </a:pPr>
            <a:r>
              <a:rPr lang="zh-CN" altLang="en-US" dirty="0"/>
              <a:t>	</a:t>
            </a:r>
            <a:r>
              <a:rPr lang="zh-CN" altLang="en-US" dirty="0" smtClean="0"/>
              <a:t>	</a:t>
            </a:r>
            <a:r>
              <a:rPr lang="en-US" altLang="zh-CN" dirty="0" smtClean="0"/>
              <a:t>-T</a:t>
            </a:r>
            <a:r>
              <a:rPr lang="zh-CN" altLang="en-US" dirty="0" smtClean="0"/>
              <a:t>    禁用</a:t>
            </a:r>
            <a:r>
              <a:rPr lang="zh-CN" altLang="en-US" dirty="0"/>
              <a:t>伪</a:t>
            </a:r>
            <a:r>
              <a:rPr lang="en-US" altLang="zh-CN" dirty="0" err="1"/>
              <a:t>tty</a:t>
            </a:r>
            <a:r>
              <a:rPr lang="zh-CN" altLang="en-US" dirty="0" smtClean="0"/>
              <a:t>分配</a:t>
            </a:r>
            <a:endParaRPr lang="en-US" altLang="zh-CN" dirty="0" smtClean="0"/>
          </a:p>
          <a:p>
            <a:pPr marL="0" indent="0">
              <a:buNone/>
            </a:pPr>
            <a:r>
              <a:rPr lang="en-US" altLang="zh-CN" dirty="0"/>
              <a:t>	</a:t>
            </a:r>
            <a:r>
              <a:rPr lang="en-US" altLang="zh-CN" dirty="0" smtClean="0"/>
              <a:t>	-q  </a:t>
            </a:r>
            <a:r>
              <a:rPr lang="zh-CN" altLang="en-US" dirty="0"/>
              <a:t> </a:t>
            </a:r>
            <a:r>
              <a:rPr lang="zh-CN" altLang="en-US" dirty="0" smtClean="0"/>
              <a:t>安静模式</a:t>
            </a:r>
            <a:endParaRPr lang="zh-CN" altLang="en-US" dirty="0"/>
          </a:p>
        </p:txBody>
      </p:sp>
    </p:spTree>
    <p:extLst>
      <p:ext uri="{BB962C8B-B14F-4D97-AF65-F5344CB8AC3E}">
        <p14:creationId xmlns:p14="http://schemas.microsoft.com/office/powerpoint/2010/main" val="1057253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5389" y="452718"/>
            <a:ext cx="9535445" cy="1143326"/>
          </a:xfrm>
        </p:spPr>
        <p:txBody>
          <a:bodyPr/>
          <a:lstStyle/>
          <a:p>
            <a:r>
              <a:rPr lang="en-US" altLang="zh-CN" dirty="0" err="1"/>
              <a:t>ssh</a:t>
            </a:r>
            <a:r>
              <a:rPr lang="zh-CN" altLang="en-US" dirty="0"/>
              <a:t>的三个</a:t>
            </a:r>
            <a:r>
              <a:rPr lang="zh-CN" altLang="en-US" dirty="0" smtClean="0"/>
              <a:t>强大命令</a:t>
            </a:r>
            <a:endParaRPr kumimoji="1" lang="zh-CN" altLang="en-US" dirty="0"/>
          </a:p>
        </p:txBody>
      </p:sp>
      <p:sp>
        <p:nvSpPr>
          <p:cNvPr id="3" name="内容占位符 2"/>
          <p:cNvSpPr>
            <a:spLocks noGrp="1"/>
          </p:cNvSpPr>
          <p:nvPr>
            <p:ph idx="1"/>
          </p:nvPr>
        </p:nvSpPr>
        <p:spPr>
          <a:xfrm>
            <a:off x="365760" y="1596044"/>
            <a:ext cx="11405061" cy="4685605"/>
          </a:xfrm>
        </p:spPr>
        <p:txBody>
          <a:bodyPr/>
          <a:lstStyle/>
          <a:p>
            <a:pPr marL="0" indent="0">
              <a:buNone/>
            </a:pPr>
            <a:r>
              <a:rPr lang="zh-CN" altLang="en-US" dirty="0" smtClean="0"/>
              <a:t>隧道代理</a:t>
            </a:r>
            <a:r>
              <a:rPr lang="en-US" altLang="zh-CN" dirty="0" smtClean="0"/>
              <a:t>:</a:t>
            </a:r>
            <a:endParaRPr lang="zh-CN" altLang="en-US" dirty="0" smtClean="0"/>
          </a:p>
          <a:p>
            <a:pPr marL="0" indent="0">
              <a:buNone/>
            </a:pPr>
            <a:r>
              <a:rPr lang="en-US" altLang="zh-CN" dirty="0" err="1" smtClean="0"/>
              <a:t>ssh</a:t>
            </a:r>
            <a:r>
              <a:rPr lang="en-US" altLang="zh-CN" dirty="0" smtClean="0"/>
              <a:t> </a:t>
            </a:r>
            <a:r>
              <a:rPr lang="en-US" altLang="zh-CN" dirty="0"/>
              <a:t>-</a:t>
            </a:r>
            <a:r>
              <a:rPr lang="en-US" altLang="zh-CN" dirty="0" err="1"/>
              <a:t>qTfnN</a:t>
            </a:r>
            <a:r>
              <a:rPr lang="en-US" altLang="zh-CN" dirty="0"/>
              <a:t> -L </a:t>
            </a:r>
            <a:r>
              <a:rPr lang="en-US" altLang="zh-CN" dirty="0" err="1"/>
              <a:t>port:host:hostport</a:t>
            </a:r>
            <a:r>
              <a:rPr lang="en-US" altLang="zh-CN" dirty="0"/>
              <a:t> -l user </a:t>
            </a:r>
            <a:r>
              <a:rPr lang="en-US" altLang="zh-CN" dirty="0" err="1"/>
              <a:t>remote_ip</a:t>
            </a:r>
            <a:r>
              <a:rPr lang="en-US" altLang="zh-CN" dirty="0"/>
              <a:t>   #</a:t>
            </a:r>
            <a:r>
              <a:rPr lang="zh-CN" altLang="en-US" dirty="0"/>
              <a:t>正向隧道，监听</a:t>
            </a:r>
            <a:r>
              <a:rPr lang="zh-CN" altLang="en-US" dirty="0" smtClean="0"/>
              <a:t>本地端口</a:t>
            </a:r>
          </a:p>
          <a:p>
            <a:pPr marL="0" indent="0">
              <a:buNone/>
            </a:pPr>
            <a:r>
              <a:rPr lang="en-US" altLang="zh-CN" dirty="0" err="1"/>
              <a:t>ssh</a:t>
            </a:r>
            <a:r>
              <a:rPr lang="en-US" altLang="zh-CN" dirty="0"/>
              <a:t> -</a:t>
            </a:r>
            <a:r>
              <a:rPr lang="en-US" altLang="zh-CN" dirty="0" err="1"/>
              <a:t>qTfnN</a:t>
            </a:r>
            <a:r>
              <a:rPr lang="en-US" altLang="zh-CN" dirty="0"/>
              <a:t> -R </a:t>
            </a:r>
            <a:r>
              <a:rPr lang="en-US" altLang="zh-CN" dirty="0" err="1"/>
              <a:t>port:host:hostport</a:t>
            </a:r>
            <a:r>
              <a:rPr lang="en-US" altLang="zh-CN" dirty="0"/>
              <a:t> -l user </a:t>
            </a:r>
            <a:r>
              <a:rPr lang="en-US" altLang="zh-CN" dirty="0" err="1"/>
              <a:t>remote_ip</a:t>
            </a:r>
            <a:r>
              <a:rPr lang="en-US" altLang="zh-CN" dirty="0"/>
              <a:t>   #</a:t>
            </a:r>
            <a:r>
              <a:rPr lang="zh-CN" altLang="en-US" dirty="0"/>
              <a:t>反向隧道</a:t>
            </a:r>
            <a:r>
              <a:rPr lang="zh-CN" altLang="en-US" dirty="0" smtClean="0"/>
              <a:t>，可用于</a:t>
            </a:r>
            <a:r>
              <a:rPr lang="zh-CN" altLang="en-US" dirty="0"/>
              <a:t>内网穿透防火墙限制之类</a:t>
            </a:r>
            <a:endParaRPr kumimoji="1" lang="zh-CN" altLang="en-US" dirty="0"/>
          </a:p>
          <a:p>
            <a:pPr marL="0" indent="0">
              <a:buNone/>
            </a:pPr>
            <a:r>
              <a:rPr lang="de-DE" altLang="zh-CN" dirty="0"/>
              <a:t>SSH -</a:t>
            </a:r>
            <a:r>
              <a:rPr lang="de-DE" altLang="zh-CN" dirty="0" err="1"/>
              <a:t>qTfnN</a:t>
            </a:r>
            <a:r>
              <a:rPr lang="de-DE" altLang="zh-CN" dirty="0"/>
              <a:t> -D </a:t>
            </a:r>
            <a:r>
              <a:rPr lang="de-DE" altLang="zh-CN" dirty="0" err="1"/>
              <a:t>port</a:t>
            </a:r>
            <a:r>
              <a:rPr lang="de-DE" altLang="zh-CN" dirty="0"/>
              <a:t> </a:t>
            </a:r>
            <a:r>
              <a:rPr lang="de-DE" altLang="zh-CN" dirty="0" err="1"/>
              <a:t>remotehost</a:t>
            </a:r>
            <a:r>
              <a:rPr lang="de-DE" altLang="zh-CN" dirty="0"/>
              <a:t>   #</a:t>
            </a:r>
            <a:r>
              <a:rPr lang="zh-CN" altLang="de-DE" dirty="0"/>
              <a:t>直接进行</a:t>
            </a:r>
            <a:r>
              <a:rPr lang="de-DE" altLang="zh-CN" dirty="0" err="1"/>
              <a:t>socks</a:t>
            </a:r>
            <a:r>
              <a:rPr lang="zh-CN" altLang="de-DE" dirty="0" smtClean="0"/>
              <a:t>代理</a:t>
            </a:r>
            <a:endParaRPr lang="zh-CN" altLang="en-US" dirty="0" smtClean="0"/>
          </a:p>
          <a:p>
            <a:pPr marL="0" indent="0">
              <a:buNone/>
            </a:pPr>
            <a:endParaRPr kumimoji="1" lang="zh-CN" altLang="en-US" dirty="0"/>
          </a:p>
          <a:p>
            <a:pPr marL="0" indent="0">
              <a:buNone/>
            </a:pPr>
            <a:r>
              <a:rPr kumimoji="1" lang="zh-CN" altLang="en-US" dirty="0" smtClean="0"/>
              <a:t>端口转发：</a:t>
            </a:r>
          </a:p>
          <a:p>
            <a:pPr marL="0" indent="0">
              <a:buNone/>
            </a:pPr>
            <a:r>
              <a:rPr lang="cs-CZ" altLang="zh-CN" dirty="0" err="1"/>
              <a:t>ssh</a:t>
            </a:r>
            <a:r>
              <a:rPr lang="cs-CZ" altLang="zh-CN" dirty="0"/>
              <a:t> -</a:t>
            </a:r>
            <a:r>
              <a:rPr lang="cs-CZ" altLang="zh-CN" dirty="0" err="1"/>
              <a:t>CfNg</a:t>
            </a:r>
            <a:r>
              <a:rPr lang="cs-CZ" altLang="zh-CN" dirty="0"/>
              <a:t> -L port1:127.0.0.1:port2 </a:t>
            </a:r>
            <a:r>
              <a:rPr lang="cs-CZ" altLang="zh-CN" dirty="0" err="1"/>
              <a:t>user@host</a:t>
            </a:r>
            <a:r>
              <a:rPr lang="cs-CZ" altLang="zh-CN" dirty="0"/>
              <a:t>    #</a:t>
            </a:r>
            <a:r>
              <a:rPr lang="zh-CN" altLang="cs-CZ" dirty="0"/>
              <a:t>本地转发</a:t>
            </a:r>
            <a:endParaRPr lang="cs-CZ" altLang="zh-CN" dirty="0"/>
          </a:p>
          <a:p>
            <a:pPr marL="0" indent="0">
              <a:buNone/>
            </a:pPr>
            <a:r>
              <a:rPr lang="cs-CZ" altLang="zh-CN" dirty="0" err="1"/>
              <a:t>ssh</a:t>
            </a:r>
            <a:r>
              <a:rPr lang="cs-CZ" altLang="zh-CN" dirty="0"/>
              <a:t> -</a:t>
            </a:r>
            <a:r>
              <a:rPr lang="cs-CZ" altLang="zh-CN" dirty="0" err="1"/>
              <a:t>CfNg</a:t>
            </a:r>
            <a:r>
              <a:rPr lang="cs-CZ" altLang="zh-CN" dirty="0"/>
              <a:t> -</a:t>
            </a:r>
            <a:r>
              <a:rPr lang="cs-CZ" altLang="zh-CN" dirty="0" err="1"/>
              <a:t>R</a:t>
            </a:r>
            <a:r>
              <a:rPr lang="cs-CZ" altLang="zh-CN" dirty="0"/>
              <a:t> port2:127.0.0.1:port1 </a:t>
            </a:r>
            <a:r>
              <a:rPr lang="cs-CZ" altLang="zh-CN" dirty="0" err="1"/>
              <a:t>user@host</a:t>
            </a:r>
            <a:r>
              <a:rPr lang="cs-CZ" altLang="zh-CN" dirty="0"/>
              <a:t>    #</a:t>
            </a:r>
            <a:r>
              <a:rPr lang="zh-CN" altLang="cs-CZ" dirty="0"/>
              <a:t>远程转发</a:t>
            </a:r>
            <a:endParaRPr kumimoji="1" lang="zh-CN" altLang="en-US" dirty="0"/>
          </a:p>
        </p:txBody>
      </p:sp>
    </p:spTree>
    <p:extLst>
      <p:ext uri="{BB962C8B-B14F-4D97-AF65-F5344CB8AC3E}">
        <p14:creationId xmlns:p14="http://schemas.microsoft.com/office/powerpoint/2010/main" val="1664755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http</a:t>
            </a:r>
            <a:r>
              <a:rPr kumimoji="1" lang="zh-CN" altLang="en-US" dirty="0" smtClean="0"/>
              <a:t>反向代理工具</a:t>
            </a:r>
            <a:endParaRPr kumimoji="1" lang="zh-CN" altLang="en-US" dirty="0"/>
          </a:p>
        </p:txBody>
      </p:sp>
      <p:sp>
        <p:nvSpPr>
          <p:cNvPr id="3" name="内容占位符 2"/>
          <p:cNvSpPr>
            <a:spLocks noGrp="1"/>
          </p:cNvSpPr>
          <p:nvPr>
            <p:ph idx="1"/>
          </p:nvPr>
        </p:nvSpPr>
        <p:spPr>
          <a:xfrm>
            <a:off x="646111" y="1743076"/>
            <a:ext cx="10826751" cy="4505324"/>
          </a:xfrm>
        </p:spPr>
        <p:txBody>
          <a:bodyPr/>
          <a:lstStyle/>
          <a:p>
            <a:r>
              <a:rPr kumimoji="1" lang="zh-CN" altLang="en-US" dirty="0" smtClean="0"/>
              <a:t>往往防火墙会对进出端口进行限制，只允许正常的</a:t>
            </a:r>
            <a:r>
              <a:rPr kumimoji="1" lang="en-US" altLang="zh-CN" dirty="0" smtClean="0"/>
              <a:t>web</a:t>
            </a:r>
            <a:r>
              <a:rPr kumimoji="1" lang="zh-CN" altLang="en-US" dirty="0" smtClean="0"/>
              <a:t>业务端口（</a:t>
            </a:r>
            <a:r>
              <a:rPr kumimoji="1" lang="en-US" altLang="zh-CN" dirty="0" smtClean="0"/>
              <a:t>80</a:t>
            </a:r>
            <a:r>
              <a:rPr kumimoji="1" lang="zh-CN" altLang="en-US" dirty="0" smtClean="0"/>
              <a:t>或</a:t>
            </a:r>
            <a:r>
              <a:rPr kumimoji="1" lang="en-US" altLang="zh-CN" dirty="0" smtClean="0"/>
              <a:t>8080</a:t>
            </a:r>
            <a:r>
              <a:rPr kumimoji="1" lang="zh-CN" altLang="en-US" dirty="0" smtClean="0"/>
              <a:t>等）进出，于是我们就可以通过</a:t>
            </a:r>
            <a:r>
              <a:rPr kumimoji="1" lang="en-US" altLang="zh-CN" dirty="0" smtClean="0"/>
              <a:t>http</a:t>
            </a:r>
            <a:r>
              <a:rPr kumimoji="1" lang="zh-CN" altLang="en-US" dirty="0" smtClean="0"/>
              <a:t>隧道或者</a:t>
            </a:r>
            <a:r>
              <a:rPr kumimoji="1" lang="en-US" altLang="zh-CN" dirty="0" smtClean="0"/>
              <a:t>https</a:t>
            </a:r>
            <a:r>
              <a:rPr kumimoji="1" lang="zh-CN" altLang="en-US" dirty="0" smtClean="0"/>
              <a:t>隧道进行</a:t>
            </a:r>
            <a:r>
              <a:rPr kumimoji="1" lang="en-US" altLang="zh-CN" dirty="0" smtClean="0"/>
              <a:t>socks</a:t>
            </a:r>
            <a:r>
              <a:rPr kumimoji="1" lang="zh-CN" altLang="en-US" dirty="0" smtClean="0"/>
              <a:t>链接，进行内网渗透。（对于买不起</a:t>
            </a:r>
            <a:r>
              <a:rPr kumimoji="1" lang="en-US" altLang="zh-CN" dirty="0" err="1" smtClean="0"/>
              <a:t>vps</a:t>
            </a:r>
            <a:r>
              <a:rPr kumimoji="1" lang="zh-CN" altLang="en-US" dirty="0" smtClean="0"/>
              <a:t>屌丝来说很好用）</a:t>
            </a:r>
          </a:p>
          <a:p>
            <a:endParaRPr kumimoji="1" lang="zh-CN" altLang="en-US" dirty="0"/>
          </a:p>
          <a:p>
            <a:r>
              <a:rPr kumimoji="1" lang="zh-CN" altLang="en-US" dirty="0" smtClean="0"/>
              <a:t>常见的</a:t>
            </a:r>
            <a:r>
              <a:rPr kumimoji="1" lang="en-US" altLang="zh-CN" dirty="0" smtClean="0"/>
              <a:t>http</a:t>
            </a:r>
            <a:r>
              <a:rPr kumimoji="1" lang="zh-CN" altLang="en-US" dirty="0" smtClean="0"/>
              <a:t>反向代理工具：</a:t>
            </a:r>
          </a:p>
          <a:p>
            <a:pPr lvl="1"/>
            <a:r>
              <a:rPr kumimoji="1" lang="en-US" altLang="zh-CN" dirty="0" smtClean="0"/>
              <a:t>1</a:t>
            </a:r>
            <a:r>
              <a:rPr kumimoji="1" lang="zh-CN" altLang="en-US" dirty="0" smtClean="0"/>
              <a:t>、</a:t>
            </a:r>
            <a:r>
              <a:rPr kumimoji="1" lang="en-US" altLang="zh-CN" dirty="0" err="1" smtClean="0"/>
              <a:t>tunna</a:t>
            </a:r>
            <a:endParaRPr kumimoji="1" lang="zh-CN" altLang="en-US" dirty="0" smtClean="0"/>
          </a:p>
          <a:p>
            <a:pPr lvl="1"/>
            <a:r>
              <a:rPr kumimoji="1" lang="en-US" altLang="zh-CN" dirty="0" smtClean="0"/>
              <a:t>2</a:t>
            </a:r>
            <a:r>
              <a:rPr kumimoji="1" lang="zh-CN" altLang="en-US" dirty="0" smtClean="0"/>
              <a:t>、</a:t>
            </a:r>
            <a:r>
              <a:rPr kumimoji="1" lang="en-US" altLang="zh-CN" dirty="0" err="1" smtClean="0"/>
              <a:t>reDuh</a:t>
            </a:r>
            <a:endParaRPr kumimoji="1" lang="zh-CN" altLang="en-US" dirty="0" smtClean="0"/>
          </a:p>
          <a:p>
            <a:pPr lvl="1"/>
            <a:r>
              <a:rPr kumimoji="1" lang="en-US" altLang="zh-CN" dirty="0" smtClean="0"/>
              <a:t>3</a:t>
            </a:r>
            <a:r>
              <a:rPr kumimoji="1" lang="zh-CN" altLang="en-US" dirty="0" smtClean="0"/>
              <a:t>、</a:t>
            </a:r>
            <a:r>
              <a:rPr kumimoji="1" lang="en-US" altLang="zh-CN" dirty="0" err="1" smtClean="0"/>
              <a:t>reGerog</a:t>
            </a:r>
            <a:endParaRPr kumimoji="1" lang="zh-CN" altLang="en-US" dirty="0"/>
          </a:p>
        </p:txBody>
      </p:sp>
    </p:spTree>
    <p:extLst>
      <p:ext uri="{BB962C8B-B14F-4D97-AF65-F5344CB8AC3E}">
        <p14:creationId xmlns:p14="http://schemas.microsoft.com/office/powerpoint/2010/main" val="484117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452718"/>
            <a:ext cx="5729288" cy="933170"/>
          </a:xfrm>
        </p:spPr>
        <p:txBody>
          <a:bodyPr/>
          <a:lstStyle/>
          <a:p>
            <a:r>
              <a:rPr kumimoji="1" lang="en-US" altLang="zh-CN" smtClean="0"/>
              <a:t>Tunna</a:t>
            </a:r>
            <a:endParaRPr kumimoji="1" lang="zh-CN" altLang="en-US" dirty="0"/>
          </a:p>
        </p:txBody>
      </p:sp>
      <p:sp>
        <p:nvSpPr>
          <p:cNvPr id="3" name="内容占位符 2"/>
          <p:cNvSpPr>
            <a:spLocks noGrp="1"/>
          </p:cNvSpPr>
          <p:nvPr>
            <p:ph idx="1"/>
          </p:nvPr>
        </p:nvSpPr>
        <p:spPr>
          <a:xfrm>
            <a:off x="285750" y="1385888"/>
            <a:ext cx="9764103" cy="4862511"/>
          </a:xfrm>
        </p:spPr>
        <p:txBody>
          <a:bodyPr/>
          <a:lstStyle/>
          <a:p>
            <a:r>
              <a:rPr kumimoji="1" lang="en-US" altLang="zh-CN" dirty="0" err="1" smtClean="0"/>
              <a:t>Tunna</a:t>
            </a:r>
            <a:r>
              <a:rPr kumimoji="1" lang="zh-CN" altLang="en-US" dirty="0" smtClean="0"/>
              <a:t>是一个</a:t>
            </a:r>
            <a:r>
              <a:rPr kumimoji="1" lang="en-US" altLang="zh-CN" dirty="0" smtClean="0"/>
              <a:t>http</a:t>
            </a:r>
            <a:r>
              <a:rPr kumimoji="1" lang="zh-CN" altLang="en-US" dirty="0" smtClean="0"/>
              <a:t>反向代理工具，</a:t>
            </a:r>
            <a:r>
              <a:rPr lang="zh-CN" altLang="en-US" dirty="0"/>
              <a:t>先使用</a:t>
            </a:r>
            <a:r>
              <a:rPr lang="en-US" altLang="zh-CN" dirty="0" err="1"/>
              <a:t>proxy.py</a:t>
            </a:r>
            <a:r>
              <a:rPr lang="zh-CN" altLang="en-US" dirty="0"/>
              <a:t>监听本地一个端口</a:t>
            </a:r>
            <a:r>
              <a:rPr lang="en-US" altLang="zh-CN" dirty="0"/>
              <a:t>,</a:t>
            </a:r>
            <a:r>
              <a:rPr lang="zh-CN" altLang="en-US" dirty="0"/>
              <a:t>然后连接部署在远程</a:t>
            </a:r>
            <a:r>
              <a:rPr lang="en-US" altLang="zh-CN" dirty="0"/>
              <a:t>WEB</a:t>
            </a:r>
            <a:r>
              <a:rPr lang="zh-CN" altLang="en-US" dirty="0"/>
              <a:t>的</a:t>
            </a:r>
            <a:r>
              <a:rPr lang="en-US" altLang="zh-CN" dirty="0" err="1"/>
              <a:t>webshell</a:t>
            </a:r>
            <a:r>
              <a:rPr lang="en-US" altLang="zh-CN" dirty="0"/>
              <a:t>,</a:t>
            </a:r>
            <a:r>
              <a:rPr lang="zh-CN" altLang="en-US" dirty="0"/>
              <a:t>远端的</a:t>
            </a:r>
            <a:r>
              <a:rPr lang="en-US" altLang="zh-CN" dirty="0" err="1"/>
              <a:t>webshell</a:t>
            </a:r>
            <a:r>
              <a:rPr lang="zh-CN" altLang="en-US" dirty="0"/>
              <a:t>会把端口转发请求转发到本地或者本地内网远程的主机</a:t>
            </a:r>
            <a:r>
              <a:rPr lang="en-US" altLang="zh-CN" dirty="0"/>
              <a:t>,</a:t>
            </a:r>
            <a:r>
              <a:rPr lang="zh-CN" altLang="en-US" dirty="0"/>
              <a:t>从而实现</a:t>
            </a:r>
            <a:r>
              <a:rPr lang="en-US" altLang="zh-CN" dirty="0"/>
              <a:t>HTTP tunneling.</a:t>
            </a:r>
            <a:r>
              <a:rPr lang="zh-CN" altLang="en-US" dirty="0"/>
              <a:t>这对于内网入侵来说</a:t>
            </a:r>
            <a:r>
              <a:rPr lang="en-US" altLang="zh-CN" dirty="0"/>
              <a:t>,</a:t>
            </a:r>
            <a:r>
              <a:rPr lang="zh-CN" altLang="en-US" dirty="0"/>
              <a:t>是很有用的一个工具</a:t>
            </a:r>
            <a:r>
              <a:rPr lang="en-US" altLang="zh-CN" dirty="0" smtClean="0"/>
              <a:t>.</a:t>
            </a:r>
            <a:endParaRPr lang="zh-CN" altLang="en-US" dirty="0" smtClean="0"/>
          </a:p>
          <a:p>
            <a:endParaRPr kumimoji="1" lang="zh-CN" altLang="en-US" dirty="0"/>
          </a:p>
          <a:p>
            <a:pPr marL="0" indent="0">
              <a:buNone/>
            </a:pPr>
            <a:endParaRPr kumimoji="1" lang="en-US" altLang="zh-CN" dirty="0" smtClean="0"/>
          </a:p>
          <a:p>
            <a:pPr marL="0" indent="0">
              <a:buNone/>
            </a:pPr>
            <a:endParaRPr kumimoji="1" lang="en-US" altLang="zh-CN" dirty="0"/>
          </a:p>
          <a:p>
            <a:pPr marL="0" indent="0">
              <a:buNone/>
            </a:pPr>
            <a:endParaRPr kumimoji="1" lang="en-US" altLang="zh-CN" dirty="0" smtClean="0"/>
          </a:p>
          <a:p>
            <a:pPr marL="0" indent="0">
              <a:buNone/>
            </a:pPr>
            <a:endParaRPr kumimoji="1" lang="en-US" altLang="zh-CN" dirty="0"/>
          </a:p>
          <a:p>
            <a:pPr marL="0" indent="0">
              <a:buNone/>
            </a:pPr>
            <a:r>
              <a:rPr kumimoji="1" lang="en-US" altLang="zh-CN" dirty="0" err="1" smtClean="0"/>
              <a:t>Tunna</a:t>
            </a:r>
            <a:r>
              <a:rPr kumimoji="1" lang="zh-CN" altLang="en-US" dirty="0" smtClean="0"/>
              <a:t>下载地址：</a:t>
            </a:r>
          </a:p>
          <a:p>
            <a:pPr marL="0" indent="0">
              <a:buNone/>
            </a:pPr>
            <a:r>
              <a:rPr kumimoji="1" lang="zh-CN" altLang="en-US" dirty="0"/>
              <a:t>	</a:t>
            </a:r>
            <a:r>
              <a:rPr lang="en-US" altLang="zh-CN" dirty="0">
                <a:hlinkClick r:id="rId2"/>
              </a:rPr>
              <a:t>http://</a:t>
            </a:r>
            <a:r>
              <a:rPr lang="en-US" altLang="zh-CN" dirty="0" smtClean="0">
                <a:hlinkClick r:id="rId2"/>
              </a:rPr>
              <a:t>www.secforce.com/media/tools/tunna_v0.1.zip</a:t>
            </a:r>
            <a:endParaRPr lang="zh-CN" altLang="en-US" dirty="0" smtClean="0"/>
          </a:p>
          <a:p>
            <a:pPr marL="0" indent="0">
              <a:buNone/>
            </a:pPr>
            <a:endParaRPr kumimoji="1" lang="zh-CN" altLang="en-US" dirty="0" smtClean="0"/>
          </a:p>
          <a:p>
            <a:pPr marL="0" indent="0">
              <a:buNone/>
            </a:pPr>
            <a:endParaRPr kumimoji="1" lang="zh-CN" altLang="en-US" dirty="0"/>
          </a:p>
          <a:p>
            <a:pPr marL="0" indent="0">
              <a:buNone/>
            </a:pPr>
            <a:endParaRPr kumimoji="1" lang="zh-CN" altLang="en-US" dirty="0"/>
          </a:p>
        </p:txBody>
      </p:sp>
      <p:pic>
        <p:nvPicPr>
          <p:cNvPr id="4" name="图片 3"/>
          <p:cNvPicPr>
            <a:picLocks noChangeAspect="1"/>
          </p:cNvPicPr>
          <p:nvPr/>
        </p:nvPicPr>
        <p:blipFill>
          <a:blip r:embed="rId3"/>
          <a:stretch>
            <a:fillRect/>
          </a:stretch>
        </p:blipFill>
        <p:spPr>
          <a:xfrm>
            <a:off x="285750" y="2555875"/>
            <a:ext cx="10668000" cy="1803400"/>
          </a:xfrm>
          <a:prstGeom prst="rect">
            <a:avLst/>
          </a:prstGeom>
        </p:spPr>
      </p:pic>
    </p:spTree>
    <p:extLst>
      <p:ext uri="{BB962C8B-B14F-4D97-AF65-F5344CB8AC3E}">
        <p14:creationId xmlns:p14="http://schemas.microsoft.com/office/powerpoint/2010/main" val="631435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正向代理和反向代理</a:t>
            </a:r>
            <a:endParaRPr kumimoji="1" lang="zh-CN" altLang="en-US" dirty="0"/>
          </a:p>
        </p:txBody>
      </p:sp>
      <p:sp>
        <p:nvSpPr>
          <p:cNvPr id="3" name="内容占位符 2"/>
          <p:cNvSpPr>
            <a:spLocks noGrp="1"/>
          </p:cNvSpPr>
          <p:nvPr>
            <p:ph idx="1"/>
          </p:nvPr>
        </p:nvSpPr>
        <p:spPr>
          <a:xfrm>
            <a:off x="128588" y="1328739"/>
            <a:ext cx="11915775" cy="5214936"/>
          </a:xfrm>
        </p:spPr>
        <p:txBody>
          <a:bodyPr/>
          <a:lstStyle/>
          <a:p>
            <a:r>
              <a:rPr lang="zh-CN" altLang="zh-CN" dirty="0"/>
              <a:t>正向代理</a:t>
            </a:r>
            <a:r>
              <a:rPr lang="en-US" altLang="zh-CN" dirty="0"/>
              <a:t>,</a:t>
            </a:r>
            <a:r>
              <a:rPr lang="zh-CN" altLang="zh-CN" dirty="0"/>
              <a:t>也就是传说中的代理</a:t>
            </a:r>
            <a:r>
              <a:rPr lang="en-US" altLang="zh-CN" dirty="0"/>
              <a:t>,</a:t>
            </a:r>
            <a:r>
              <a:rPr lang="zh-CN" altLang="zh-CN" dirty="0"/>
              <a:t>他的工作原理就像一个跳板。</a:t>
            </a:r>
          </a:p>
          <a:p>
            <a:r>
              <a:rPr lang="zh-CN" altLang="zh-CN" dirty="0"/>
              <a:t>简单的说</a:t>
            </a:r>
            <a:r>
              <a:rPr lang="en-US" altLang="zh-CN" dirty="0"/>
              <a:t>,</a:t>
            </a:r>
            <a:r>
              <a:rPr lang="zh-CN" altLang="zh-CN" dirty="0"/>
              <a:t>我是一个用户</a:t>
            </a:r>
            <a:r>
              <a:rPr lang="en-US" altLang="zh-CN" dirty="0"/>
              <a:t>,</a:t>
            </a:r>
            <a:r>
              <a:rPr lang="zh-CN" altLang="zh-CN" dirty="0"/>
              <a:t>我访问不了某网站</a:t>
            </a:r>
            <a:r>
              <a:rPr lang="en-US" altLang="zh-CN" dirty="0"/>
              <a:t>,</a:t>
            </a:r>
            <a:r>
              <a:rPr lang="zh-CN" altLang="zh-CN" dirty="0"/>
              <a:t>但是我能访问一个代理服务器</a:t>
            </a:r>
            <a:r>
              <a:rPr lang="en-US" altLang="zh-CN" dirty="0"/>
              <a:t>,</a:t>
            </a:r>
            <a:r>
              <a:rPr lang="zh-CN" altLang="zh-CN" dirty="0"/>
              <a:t>这个代理服务器呢</a:t>
            </a:r>
            <a:r>
              <a:rPr lang="en-US" altLang="zh-CN" dirty="0"/>
              <a:t>,</a:t>
            </a:r>
            <a:r>
              <a:rPr lang="zh-CN" altLang="zh-CN" dirty="0"/>
              <a:t>他能访问那个我不能访问的网站</a:t>
            </a:r>
            <a:r>
              <a:rPr lang="en-US" altLang="zh-CN" dirty="0"/>
              <a:t>,</a:t>
            </a:r>
            <a:r>
              <a:rPr lang="zh-CN" altLang="zh-CN" dirty="0"/>
              <a:t>于是我先连上代理服务器</a:t>
            </a:r>
            <a:r>
              <a:rPr lang="en-US" altLang="zh-CN" dirty="0"/>
              <a:t>,</a:t>
            </a:r>
            <a:r>
              <a:rPr lang="zh-CN" altLang="zh-CN" dirty="0"/>
              <a:t>告诉他我需要那个无法访问网站的内容</a:t>
            </a:r>
            <a:r>
              <a:rPr lang="en-US" altLang="zh-CN" dirty="0"/>
              <a:t>,</a:t>
            </a:r>
            <a:r>
              <a:rPr lang="zh-CN" altLang="zh-CN" dirty="0"/>
              <a:t>代理服务器去取回来</a:t>
            </a:r>
            <a:r>
              <a:rPr lang="en-US" altLang="zh-CN" dirty="0"/>
              <a:t>,</a:t>
            </a:r>
            <a:r>
              <a:rPr lang="zh-CN" altLang="zh-CN" dirty="0"/>
              <a:t>然后返回给我。</a:t>
            </a:r>
          </a:p>
          <a:p>
            <a:r>
              <a:rPr kumimoji="1" lang="en-US" altLang="zh-CN" dirty="0" smtClean="0"/>
              <a:t>GFW</a:t>
            </a:r>
            <a:r>
              <a:rPr kumimoji="1" lang="zh-CN" altLang="en-US" dirty="0" smtClean="0"/>
              <a:t>－</a:t>
            </a:r>
            <a:r>
              <a:rPr kumimoji="1" lang="en-US" altLang="zh-CN" dirty="0" smtClean="0"/>
              <a:t>&gt; VPN</a:t>
            </a:r>
            <a:endParaRPr kumimoji="1" lang="zh-CN" altLang="en-US" dirty="0"/>
          </a:p>
        </p:txBody>
      </p:sp>
      <p:pic>
        <p:nvPicPr>
          <p:cNvPr id="4" name="图片 3"/>
          <p:cNvPicPr>
            <a:picLocks noChangeAspect="1"/>
          </p:cNvPicPr>
          <p:nvPr/>
        </p:nvPicPr>
        <p:blipFill>
          <a:blip r:embed="rId2"/>
          <a:stretch>
            <a:fillRect/>
          </a:stretch>
        </p:blipFill>
        <p:spPr>
          <a:xfrm>
            <a:off x="646111" y="3236385"/>
            <a:ext cx="7377112" cy="2219831"/>
          </a:xfrm>
          <a:prstGeom prst="rect">
            <a:avLst/>
          </a:prstGeom>
        </p:spPr>
      </p:pic>
    </p:spTree>
    <p:extLst>
      <p:ext uri="{BB962C8B-B14F-4D97-AF65-F5344CB8AC3E}">
        <p14:creationId xmlns:p14="http://schemas.microsoft.com/office/powerpoint/2010/main" val="410460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7176" y="1385888"/>
            <a:ext cx="11344274" cy="5472112"/>
          </a:xfrm>
        </p:spPr>
        <p:txBody>
          <a:bodyPr/>
          <a:lstStyle/>
          <a:p>
            <a:r>
              <a:rPr kumimoji="1" lang="zh-CN" altLang="en-US" dirty="0" smtClean="0"/>
              <a:t>方法一：</a:t>
            </a:r>
          </a:p>
          <a:p>
            <a:pPr lvl="1"/>
            <a:r>
              <a:rPr kumimoji="1" lang="zh-CN" altLang="en-US" dirty="0" smtClean="0"/>
              <a:t>网站对外只开放啦</a:t>
            </a:r>
            <a:r>
              <a:rPr kumimoji="1" lang="en-US" altLang="zh-CN" dirty="0" smtClean="0"/>
              <a:t>3389</a:t>
            </a:r>
            <a:r>
              <a:rPr kumimoji="1" lang="zh-CN" altLang="en-US" dirty="0" smtClean="0"/>
              <a:t>，假设我们拿到了</a:t>
            </a:r>
            <a:r>
              <a:rPr kumimoji="1" lang="en-US" altLang="zh-CN" dirty="0" err="1" smtClean="0"/>
              <a:t>jsp</a:t>
            </a:r>
            <a:r>
              <a:rPr kumimoji="1" lang="zh-CN" altLang="en-US" dirty="0" smtClean="0"/>
              <a:t>的</a:t>
            </a:r>
            <a:r>
              <a:rPr kumimoji="1" lang="en-US" altLang="zh-CN" dirty="0" err="1" smtClean="0"/>
              <a:t>webshell</a:t>
            </a:r>
            <a:r>
              <a:rPr kumimoji="1" lang="zh-CN" altLang="en-US" dirty="0" smtClean="0"/>
              <a:t>，那么我们可以上传</a:t>
            </a:r>
            <a:r>
              <a:rPr kumimoji="1" lang="en-US" altLang="zh-CN" dirty="0" err="1" smtClean="0"/>
              <a:t>conn.jsp</a:t>
            </a:r>
            <a:r>
              <a:rPr kumimoji="1" lang="en-US" altLang="zh-CN" dirty="0" smtClean="0"/>
              <a:t>,</a:t>
            </a:r>
            <a:r>
              <a:rPr lang="zh-CN" altLang="en-US" dirty="0"/>
              <a:t> </a:t>
            </a:r>
            <a:r>
              <a:rPr lang="en-US" altLang="zh-CN" dirty="0"/>
              <a:t>,</a:t>
            </a:r>
            <a:r>
              <a:rPr lang="zh-CN" altLang="en-US" dirty="0"/>
              <a:t>做转发</a:t>
            </a:r>
            <a:r>
              <a:rPr lang="en-US" altLang="zh-CN" dirty="0"/>
              <a:t>,</a:t>
            </a:r>
            <a:r>
              <a:rPr lang="zh-CN" altLang="en-US" dirty="0"/>
              <a:t>实现连接</a:t>
            </a:r>
            <a:r>
              <a:rPr lang="zh-CN" altLang="en-US" dirty="0" smtClean="0"/>
              <a:t>本机</a:t>
            </a:r>
            <a:r>
              <a:rPr lang="zh-CN" altLang="en-US" dirty="0"/>
              <a:t>的其他端口</a:t>
            </a:r>
            <a:r>
              <a:rPr lang="en-US" altLang="zh-CN" dirty="0" smtClean="0"/>
              <a:t>.</a:t>
            </a:r>
            <a:endParaRPr kumimoji="1" lang="zh-CN" altLang="en-US" dirty="0"/>
          </a:p>
          <a:p>
            <a:pPr lvl="1"/>
            <a:r>
              <a:rPr kumimoji="1" lang="zh-CN" altLang="en-US" dirty="0" smtClean="0"/>
              <a:t>通过上传后的</a:t>
            </a:r>
            <a:r>
              <a:rPr kumimoji="1" lang="en-US" altLang="zh-CN" dirty="0" err="1" smtClean="0"/>
              <a:t>conn.jsp</a:t>
            </a:r>
            <a:r>
              <a:rPr kumimoji="1" lang="zh-CN" altLang="en-US" dirty="0" smtClean="0"/>
              <a:t>地址是</a:t>
            </a:r>
            <a:r>
              <a:rPr kumimoji="1" lang="en-US" altLang="zh-CN" dirty="0" smtClean="0">
                <a:hlinkClick r:id="rId2"/>
              </a:rPr>
              <a:t>http://172.16.1.35:8080/conn.jsp,</a:t>
            </a:r>
            <a:r>
              <a:rPr kumimoji="1" lang="zh-CN" altLang="en-US" dirty="0" smtClean="0">
                <a:hlinkClick r:id="rId2"/>
              </a:rPr>
              <a:t>开始本地连接</a:t>
            </a:r>
            <a:r>
              <a:rPr kumimoji="1" lang="zh-CN" altLang="en-US" dirty="0" smtClean="0"/>
              <a:t>：</a:t>
            </a:r>
          </a:p>
          <a:p>
            <a:pPr lvl="1"/>
            <a:endParaRPr kumimoji="1" lang="zh-CN" altLang="en-US" dirty="0"/>
          </a:p>
          <a:p>
            <a:pPr lvl="1"/>
            <a:endParaRPr kumimoji="1" lang="en-US" altLang="zh-CN" dirty="0" smtClean="0"/>
          </a:p>
          <a:p>
            <a:pPr marL="457200" lvl="1" indent="0">
              <a:buNone/>
            </a:pPr>
            <a:endParaRPr kumimoji="1" lang="en-US" altLang="zh-CN" dirty="0"/>
          </a:p>
          <a:p>
            <a:pPr marL="457200" lvl="1" indent="0">
              <a:buNone/>
            </a:pPr>
            <a:endParaRPr kumimoji="1" lang="zh-CN" altLang="en-US" dirty="0"/>
          </a:p>
          <a:p>
            <a:pPr marL="457200" lvl="1" indent="0">
              <a:buNone/>
            </a:pPr>
            <a:r>
              <a:rPr kumimoji="1" lang="en-US" altLang="zh-CN" dirty="0" smtClean="0"/>
              <a:t>-u  </a:t>
            </a:r>
            <a:r>
              <a:rPr kumimoji="1" lang="zh-CN" altLang="en-US" dirty="0" smtClean="0"/>
              <a:t>是你上传</a:t>
            </a:r>
            <a:r>
              <a:rPr kumimoji="1" lang="en-US" altLang="zh-CN" dirty="0" err="1" smtClean="0"/>
              <a:t>conn.jsp</a:t>
            </a:r>
            <a:r>
              <a:rPr kumimoji="1" lang="zh-CN" altLang="en-US" dirty="0" smtClean="0"/>
              <a:t>的地址</a:t>
            </a:r>
          </a:p>
          <a:p>
            <a:pPr marL="457200" lvl="1" indent="0">
              <a:buNone/>
            </a:pPr>
            <a:r>
              <a:rPr kumimoji="1" lang="en-US" altLang="zh-CN" dirty="0" smtClean="0"/>
              <a:t>-l  </a:t>
            </a:r>
            <a:r>
              <a:rPr kumimoji="1" lang="zh-CN" altLang="en-US" dirty="0" smtClean="0"/>
              <a:t>你本地的端口</a:t>
            </a:r>
          </a:p>
          <a:p>
            <a:pPr marL="457200" lvl="1" indent="0">
              <a:buNone/>
            </a:pPr>
            <a:r>
              <a:rPr kumimoji="1" lang="en-US" altLang="zh-CN" dirty="0" smtClean="0"/>
              <a:t>-r  </a:t>
            </a:r>
            <a:r>
              <a:rPr kumimoji="1" lang="zh-CN" altLang="en-US" dirty="0" smtClean="0"/>
              <a:t>远程要转发的端口</a:t>
            </a:r>
          </a:p>
          <a:p>
            <a:pPr marL="457200" lvl="1" indent="0">
              <a:buNone/>
            </a:pPr>
            <a:r>
              <a:rPr kumimoji="1" lang="en-US" altLang="zh-CN" dirty="0" smtClean="0"/>
              <a:t>-v  </a:t>
            </a:r>
            <a:r>
              <a:rPr kumimoji="1" lang="zh-CN" altLang="en-US" dirty="0" smtClean="0"/>
              <a:t>输出详细</a:t>
            </a:r>
            <a:endParaRPr kumimoji="1" lang="zh-CN" altLang="en-US" dirty="0"/>
          </a:p>
          <a:p>
            <a:pPr lvl="1"/>
            <a:r>
              <a:rPr kumimoji="1" lang="zh-CN" altLang="en-US" dirty="0"/>
              <a:t>然后本地远程连接</a:t>
            </a:r>
            <a:r>
              <a:rPr kumimoji="1" lang="en-US" altLang="zh-CN" dirty="0"/>
              <a:t>127.0.0.1:1234</a:t>
            </a:r>
            <a:r>
              <a:rPr kumimoji="1" lang="zh-CN" altLang="en-US" dirty="0"/>
              <a:t> 就可以</a:t>
            </a:r>
            <a:r>
              <a:rPr kumimoji="1" lang="zh-CN" altLang="en-US" dirty="0" smtClean="0"/>
              <a:t>连接</a:t>
            </a:r>
            <a:r>
              <a:rPr kumimoji="1" lang="en-US" altLang="zh-CN" dirty="0" smtClean="0"/>
              <a:t>172.16.1.35</a:t>
            </a:r>
            <a:r>
              <a:rPr kumimoji="1" lang="zh-CN" altLang="en-US" dirty="0" smtClean="0"/>
              <a:t>的</a:t>
            </a:r>
            <a:r>
              <a:rPr kumimoji="1" lang="en-US" altLang="zh-CN" dirty="0"/>
              <a:t>3389</a:t>
            </a:r>
            <a:r>
              <a:rPr kumimoji="1" lang="zh-CN" altLang="en-US" dirty="0"/>
              <a:t>啦</a:t>
            </a:r>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mtClean="0"/>
              <a:t>Tunna</a:t>
            </a:r>
            <a:endParaRPr kumimoji="1" lang="zh-CN" altLang="en-US" dirty="0"/>
          </a:p>
        </p:txBody>
      </p:sp>
      <p:pic>
        <p:nvPicPr>
          <p:cNvPr id="7" name="图片 6"/>
          <p:cNvPicPr>
            <a:picLocks noChangeAspect="1"/>
          </p:cNvPicPr>
          <p:nvPr/>
        </p:nvPicPr>
        <p:blipFill>
          <a:blip r:embed="rId3"/>
          <a:stretch>
            <a:fillRect/>
          </a:stretch>
        </p:blipFill>
        <p:spPr>
          <a:xfrm>
            <a:off x="628650" y="3144646"/>
            <a:ext cx="10977562" cy="977298"/>
          </a:xfrm>
          <a:prstGeom prst="rect">
            <a:avLst/>
          </a:prstGeom>
        </p:spPr>
      </p:pic>
    </p:spTree>
    <p:extLst>
      <p:ext uri="{BB962C8B-B14F-4D97-AF65-F5344CB8AC3E}">
        <p14:creationId xmlns:p14="http://schemas.microsoft.com/office/powerpoint/2010/main" val="7076039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71464" y="1500188"/>
            <a:ext cx="11401424" cy="5157787"/>
          </a:xfrm>
        </p:spPr>
        <p:txBody>
          <a:bodyPr/>
          <a:lstStyle/>
          <a:p>
            <a:r>
              <a:rPr kumimoji="1" lang="zh-CN" altLang="en-US" dirty="0" smtClean="0"/>
              <a:t>方法二：</a:t>
            </a:r>
          </a:p>
          <a:p>
            <a:pPr lvl="1"/>
            <a:r>
              <a:rPr kumimoji="1" lang="zh-CN" altLang="en-US" dirty="0" smtClean="0"/>
              <a:t>加入我们得到</a:t>
            </a:r>
            <a:r>
              <a:rPr kumimoji="1" lang="en-US" altLang="zh-CN" dirty="0" smtClean="0"/>
              <a:t>DMZ</a:t>
            </a:r>
            <a:r>
              <a:rPr kumimoji="1" lang="zh-CN" altLang="en-US" dirty="0" smtClean="0"/>
              <a:t>区的一台主机的</a:t>
            </a:r>
            <a:r>
              <a:rPr kumimoji="1" lang="en-US" altLang="zh-CN" dirty="0" err="1" smtClean="0"/>
              <a:t>webshell</a:t>
            </a:r>
            <a:r>
              <a:rPr kumimoji="1" lang="zh-CN" altLang="en-US" dirty="0" smtClean="0"/>
              <a:t>，</a:t>
            </a:r>
            <a:r>
              <a:rPr kumimoji="1" lang="en-US" altLang="zh-CN" dirty="0" smtClean="0"/>
              <a:t>172.16.1.35</a:t>
            </a:r>
            <a:r>
              <a:rPr kumimoji="1" lang="zh-CN" altLang="en-US" dirty="0" smtClean="0"/>
              <a:t>，通过踩点我们发现</a:t>
            </a:r>
            <a:r>
              <a:rPr kumimoji="1" lang="en-US" altLang="zh-CN" dirty="0" smtClean="0"/>
              <a:t>c</a:t>
            </a:r>
            <a:r>
              <a:rPr kumimoji="1" lang="zh-CN" altLang="en-US" dirty="0" smtClean="0"/>
              <a:t>段还有一台主机</a:t>
            </a:r>
            <a:r>
              <a:rPr kumimoji="1" lang="en-US" altLang="zh-CN" dirty="0" smtClean="0"/>
              <a:t>172.16.1.235</a:t>
            </a:r>
            <a:r>
              <a:rPr kumimoji="1" lang="zh-CN" altLang="en-US" dirty="0" smtClean="0"/>
              <a:t>，</a:t>
            </a:r>
            <a:r>
              <a:rPr lang="zh-CN" altLang="en-US" dirty="0"/>
              <a:t>并且开放</a:t>
            </a:r>
            <a:r>
              <a:rPr lang="zh-CN" altLang="en-US" dirty="0" smtClean="0"/>
              <a:t>了</a:t>
            </a:r>
            <a:r>
              <a:rPr lang="en-US" altLang="zh-CN" dirty="0" err="1" smtClean="0"/>
              <a:t>ssh</a:t>
            </a:r>
            <a:r>
              <a:rPr lang="en-US" altLang="zh-CN" dirty="0" smtClean="0"/>
              <a:t>,</a:t>
            </a:r>
            <a:r>
              <a:rPr lang="zh-CN" altLang="en-US" dirty="0"/>
              <a:t>我们想利用</a:t>
            </a:r>
            <a:r>
              <a:rPr lang="en-US" altLang="zh-CN" dirty="0"/>
              <a:t>HTTP tunneling,</a:t>
            </a:r>
            <a:r>
              <a:rPr lang="zh-CN" altLang="en-US" dirty="0"/>
              <a:t>连接到</a:t>
            </a:r>
            <a:r>
              <a:rPr lang="en-US" altLang="zh-CN" dirty="0" smtClean="0"/>
              <a:t>172.16.1.235</a:t>
            </a:r>
            <a:r>
              <a:rPr lang="zh-CN" altLang="en-US" dirty="0" smtClean="0"/>
              <a:t>的</a:t>
            </a:r>
            <a:r>
              <a:rPr lang="en-US" altLang="zh-CN" dirty="0" err="1" smtClean="0"/>
              <a:t>ssh</a:t>
            </a:r>
            <a:r>
              <a:rPr lang="zh-CN" altLang="en-US" dirty="0" smtClean="0"/>
              <a:t>。</a:t>
            </a:r>
          </a:p>
          <a:p>
            <a:pPr lvl="1"/>
            <a:endParaRPr kumimoji="1" lang="en-US" altLang="zh-CN" dirty="0" smtClean="0"/>
          </a:p>
          <a:p>
            <a:pPr lvl="1"/>
            <a:endParaRPr kumimoji="1" lang="en-US" altLang="zh-CN" dirty="0"/>
          </a:p>
          <a:p>
            <a:pPr lvl="1"/>
            <a:endParaRPr kumimoji="1" lang="en-US" altLang="zh-CN" dirty="0" smtClean="0"/>
          </a:p>
          <a:p>
            <a:pPr marL="914400" lvl="2" indent="0">
              <a:buNone/>
            </a:pPr>
            <a:r>
              <a:rPr kumimoji="1" lang="zh-CN" altLang="en-US" dirty="0" smtClean="0"/>
              <a:t>参数：</a:t>
            </a:r>
          </a:p>
          <a:p>
            <a:pPr marL="914400" lvl="2" indent="0">
              <a:buNone/>
            </a:pPr>
            <a:r>
              <a:rPr kumimoji="1" lang="zh-CN" altLang="en-US" dirty="0"/>
              <a:t>	</a:t>
            </a:r>
            <a:r>
              <a:rPr kumimoji="1" lang="en-US" altLang="zh-CN" dirty="0" smtClean="0"/>
              <a:t>-a  </a:t>
            </a:r>
            <a:r>
              <a:rPr kumimoji="1" lang="zh-CN" altLang="en-US" dirty="0" smtClean="0"/>
              <a:t>需要转发的</a:t>
            </a:r>
            <a:r>
              <a:rPr kumimoji="1" lang="en-US" altLang="zh-CN" dirty="0" err="1" smtClean="0"/>
              <a:t>ip</a:t>
            </a:r>
            <a:endParaRPr kumimoji="1" lang="zh-CN" altLang="en-US" dirty="0" smtClean="0"/>
          </a:p>
          <a:p>
            <a:pPr marL="914400" lvl="2" indent="0">
              <a:buNone/>
            </a:pPr>
            <a:r>
              <a:rPr kumimoji="1" lang="zh-CN" altLang="en-US" dirty="0"/>
              <a:t>	</a:t>
            </a:r>
            <a:r>
              <a:rPr kumimoji="1" lang="en-US" altLang="zh-CN" dirty="0" smtClean="0"/>
              <a:t>-s  </a:t>
            </a:r>
            <a:r>
              <a:rPr kumimoji="1" lang="en-US" altLang="zh-CN" dirty="0" err="1" smtClean="0"/>
              <a:t>ssh</a:t>
            </a:r>
            <a:r>
              <a:rPr kumimoji="1" lang="zh-CN" altLang="en-US" dirty="0" smtClean="0"/>
              <a:t>转发时需要加</a:t>
            </a:r>
            <a:r>
              <a:rPr kumimoji="1" lang="en-US" altLang="zh-CN" dirty="0" smtClean="0"/>
              <a:t>-s</a:t>
            </a:r>
            <a:r>
              <a:rPr kumimoji="1" lang="zh-CN" altLang="en-US" dirty="0" smtClean="0"/>
              <a:t>才不会掉线</a:t>
            </a:r>
            <a:r>
              <a:rPr kumimoji="1" lang="en-US" altLang="zh-CN" dirty="0"/>
              <a:t>	</a:t>
            </a:r>
          </a:p>
          <a:p>
            <a:pPr marL="914400" lvl="2" indent="0">
              <a:buNone/>
            </a:pPr>
            <a:endParaRPr kumimoji="1" lang="en-US" altLang="zh-CN" sz="1800" dirty="0"/>
          </a:p>
          <a:p>
            <a:pPr marL="914400" lvl="2" indent="0">
              <a:buNone/>
            </a:pPr>
            <a:r>
              <a:rPr kumimoji="1" lang="zh-CN" altLang="en-US" sz="1800" dirty="0" smtClean="0"/>
              <a:t>然后</a:t>
            </a:r>
            <a:r>
              <a:rPr kumimoji="1" lang="en-US" altLang="zh-CN" sz="1800" dirty="0" err="1"/>
              <a:t>ssh</a:t>
            </a:r>
            <a:r>
              <a:rPr kumimoji="1" lang="zh-CN" altLang="en-US" sz="1800" dirty="0"/>
              <a:t> </a:t>
            </a:r>
            <a:r>
              <a:rPr kumimoji="1" lang="en-US" altLang="zh-CN" sz="1800" dirty="0"/>
              <a:t>–l root </a:t>
            </a:r>
            <a:r>
              <a:rPr kumimoji="1" lang="en-US" altLang="zh-CN" sz="1800" dirty="0" smtClean="0"/>
              <a:t>127.0.0.1:1234</a:t>
            </a:r>
          </a:p>
          <a:p>
            <a:pPr marL="342900" lvl="2" indent="-342900"/>
            <a:r>
              <a:rPr kumimoji="1" lang="en-US" altLang="zh-CN" sz="2000" dirty="0" err="1" smtClean="0"/>
              <a:t>tunna</a:t>
            </a:r>
            <a:r>
              <a:rPr kumimoji="1" lang="zh-CN" altLang="en-US" sz="2000" dirty="0" smtClean="0"/>
              <a:t>还可以结合</a:t>
            </a:r>
            <a:r>
              <a:rPr kumimoji="1" lang="en-US" altLang="zh-CN" sz="2000" dirty="0" err="1" smtClean="0"/>
              <a:t>metasploit</a:t>
            </a:r>
            <a:r>
              <a:rPr kumimoji="1" lang="zh-CN" altLang="en-US" sz="2000" dirty="0" smtClean="0"/>
              <a:t>使用，</a:t>
            </a:r>
            <a:r>
              <a:rPr kumimoji="1" lang="en-US" altLang="zh-CN" sz="2000" dirty="0" err="1" smtClean="0"/>
              <a:t>metasploit</a:t>
            </a:r>
            <a:r>
              <a:rPr kumimoji="1" lang="zh-CN" altLang="en-US" sz="2000" dirty="0" smtClean="0"/>
              <a:t>文件夹下的脚本只能针对</a:t>
            </a:r>
            <a:r>
              <a:rPr kumimoji="1" lang="en-US" altLang="zh-CN" sz="2000" dirty="0" err="1" smtClean="0"/>
              <a:t>metasploit</a:t>
            </a:r>
            <a:r>
              <a:rPr kumimoji="1" lang="zh-CN" altLang="en-US" sz="2000" dirty="0" smtClean="0"/>
              <a:t>脚本使用。</a:t>
            </a:r>
            <a:endParaRPr kumimoji="1" lang="zh-CN" altLang="en-US" sz="2000" dirty="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mtClean="0"/>
              <a:t>Tunna</a:t>
            </a:r>
            <a:endParaRPr kumimoji="1" lang="zh-CN" altLang="en-US" dirty="0"/>
          </a:p>
        </p:txBody>
      </p:sp>
      <p:pic>
        <p:nvPicPr>
          <p:cNvPr id="5" name="图片 4"/>
          <p:cNvPicPr>
            <a:picLocks noChangeAspect="1"/>
          </p:cNvPicPr>
          <p:nvPr/>
        </p:nvPicPr>
        <p:blipFill>
          <a:blip r:embed="rId2"/>
          <a:stretch>
            <a:fillRect/>
          </a:stretch>
        </p:blipFill>
        <p:spPr>
          <a:xfrm>
            <a:off x="628650" y="2645274"/>
            <a:ext cx="10320339" cy="957557"/>
          </a:xfrm>
          <a:prstGeom prst="rect">
            <a:avLst/>
          </a:prstGeom>
        </p:spPr>
      </p:pic>
    </p:spTree>
    <p:extLst>
      <p:ext uri="{BB962C8B-B14F-4D97-AF65-F5344CB8AC3E}">
        <p14:creationId xmlns:p14="http://schemas.microsoft.com/office/powerpoint/2010/main" val="2069284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5737" y="1385888"/>
            <a:ext cx="11458575" cy="5272087"/>
          </a:xfrm>
        </p:spPr>
        <p:txBody>
          <a:bodyPr/>
          <a:lstStyle/>
          <a:p>
            <a:r>
              <a:rPr kumimoji="1" lang="en-US" altLang="zh-CN" dirty="0" err="1" smtClean="0"/>
              <a:t>reDuh</a:t>
            </a:r>
            <a:r>
              <a:rPr kumimoji="1" lang="zh-CN" altLang="en-US" dirty="0" smtClean="0"/>
              <a:t>跟</a:t>
            </a:r>
            <a:r>
              <a:rPr kumimoji="1" lang="en-US" altLang="zh-CN" dirty="0" err="1" smtClean="0"/>
              <a:t>tunna</a:t>
            </a:r>
            <a:r>
              <a:rPr kumimoji="1" lang="zh-CN" altLang="en-US" dirty="0" smtClean="0"/>
              <a:t>一样，是</a:t>
            </a:r>
            <a:r>
              <a:rPr kumimoji="1" lang="en-US" altLang="zh-CN" dirty="0" smtClean="0"/>
              <a:t>http</a:t>
            </a:r>
            <a:r>
              <a:rPr kumimoji="1" lang="zh-CN" altLang="en-US" dirty="0" smtClean="0"/>
              <a:t>反向代理工具，支持</a:t>
            </a:r>
            <a:r>
              <a:rPr kumimoji="1" lang="en-US" altLang="zh-CN" dirty="0" smtClean="0"/>
              <a:t>http</a:t>
            </a:r>
            <a:r>
              <a:rPr kumimoji="1" lang="zh-CN" altLang="en-US" dirty="0" smtClean="0"/>
              <a:t>和</a:t>
            </a:r>
            <a:r>
              <a:rPr kumimoji="1" lang="en-US" altLang="zh-CN" dirty="0" smtClean="0"/>
              <a:t>https</a:t>
            </a:r>
            <a:r>
              <a:rPr kumimoji="1" lang="zh-CN" altLang="en-US" dirty="0" smtClean="0"/>
              <a:t>隧道，使用方法简单。</a:t>
            </a:r>
          </a:p>
          <a:p>
            <a:endParaRPr kumimoji="1" lang="zh-CN" altLang="en-US" dirty="0"/>
          </a:p>
          <a:p>
            <a:endParaRPr kumimoji="1" lang="zh-CN" altLang="en-US" dirty="0" smtClean="0"/>
          </a:p>
          <a:p>
            <a:endParaRPr kumimoji="1" lang="zh-CN" altLang="en-US" dirty="0"/>
          </a:p>
          <a:p>
            <a:endParaRPr kumimoji="1" lang="zh-CN" altLang="en-US" dirty="0" smtClean="0"/>
          </a:p>
          <a:p>
            <a:endParaRPr kumimoji="1" lang="zh-CN" altLang="en-US" dirty="0"/>
          </a:p>
          <a:p>
            <a:endParaRPr kumimoji="1" lang="zh-CN" altLang="en-US" dirty="0" smtClean="0"/>
          </a:p>
          <a:p>
            <a:r>
              <a:rPr kumimoji="1" lang="zh-CN" altLang="en-US" dirty="0" smtClean="0"/>
              <a:t>假设我们有一个</a:t>
            </a:r>
            <a:r>
              <a:rPr kumimoji="1" lang="en-US" altLang="zh-CN" dirty="0" err="1" smtClean="0"/>
              <a:t>jsp</a:t>
            </a:r>
            <a:r>
              <a:rPr kumimoji="1" lang="zh-CN" altLang="en-US" dirty="0" smtClean="0"/>
              <a:t>的</a:t>
            </a:r>
            <a:r>
              <a:rPr kumimoji="1" lang="en-US" altLang="zh-CN" dirty="0" err="1" smtClean="0"/>
              <a:t>webshell</a:t>
            </a:r>
            <a:r>
              <a:rPr kumimoji="1" lang="zh-CN" altLang="en-US" dirty="0" smtClean="0"/>
              <a:t>，然后我们把</a:t>
            </a:r>
            <a:r>
              <a:rPr kumimoji="1" lang="en-US" altLang="zh-CN" dirty="0" err="1" smtClean="0"/>
              <a:t>reDuh.jsp</a:t>
            </a:r>
            <a:r>
              <a:rPr kumimoji="1" lang="zh-CN" altLang="en-US" dirty="0" smtClean="0"/>
              <a:t>上传，然后我们本地运行：</a:t>
            </a:r>
          </a:p>
          <a:p>
            <a:endParaRPr kumimoji="1" lang="zh-CN" altLang="en-US" dirty="0"/>
          </a:p>
          <a:p>
            <a:endParaRPr kumimoji="1" lang="zh-CN" altLang="en-US" dirty="0" smtClean="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err="1" smtClean="0"/>
              <a:t>reDuh</a:t>
            </a:r>
            <a:endParaRPr kumimoji="1" lang="zh-CN" altLang="en-US" dirty="0"/>
          </a:p>
        </p:txBody>
      </p:sp>
      <p:pic>
        <p:nvPicPr>
          <p:cNvPr id="5" name="图片 4"/>
          <p:cNvPicPr>
            <a:picLocks noChangeAspect="1"/>
          </p:cNvPicPr>
          <p:nvPr/>
        </p:nvPicPr>
        <p:blipFill>
          <a:blip r:embed="rId2"/>
          <a:stretch>
            <a:fillRect/>
          </a:stretch>
        </p:blipFill>
        <p:spPr>
          <a:xfrm>
            <a:off x="628650" y="1901413"/>
            <a:ext cx="7391400" cy="1915730"/>
          </a:xfrm>
          <a:prstGeom prst="rect">
            <a:avLst/>
          </a:prstGeom>
        </p:spPr>
      </p:pic>
      <p:pic>
        <p:nvPicPr>
          <p:cNvPr id="2" name="图片 1"/>
          <p:cNvPicPr>
            <a:picLocks noChangeAspect="1"/>
          </p:cNvPicPr>
          <p:nvPr/>
        </p:nvPicPr>
        <p:blipFill>
          <a:blip r:embed="rId3"/>
          <a:stretch>
            <a:fillRect/>
          </a:stretch>
        </p:blipFill>
        <p:spPr>
          <a:xfrm>
            <a:off x="628650" y="4925045"/>
            <a:ext cx="6362700" cy="1732930"/>
          </a:xfrm>
          <a:prstGeom prst="rect">
            <a:avLst/>
          </a:prstGeom>
        </p:spPr>
      </p:pic>
    </p:spTree>
    <p:extLst>
      <p:ext uri="{BB962C8B-B14F-4D97-AF65-F5344CB8AC3E}">
        <p14:creationId xmlns:p14="http://schemas.microsoft.com/office/powerpoint/2010/main" val="11854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038" y="1385888"/>
            <a:ext cx="11701462" cy="4862511"/>
          </a:xfrm>
        </p:spPr>
        <p:txBody>
          <a:bodyPr/>
          <a:lstStyle/>
          <a:p>
            <a:r>
              <a:rPr kumimoji="1" lang="en-US" altLang="zh-CN" dirty="0" err="1" smtClean="0"/>
              <a:t>reDuh</a:t>
            </a:r>
            <a:r>
              <a:rPr kumimoji="1" lang="zh-CN" altLang="en-US" dirty="0" smtClean="0"/>
              <a:t>默认转发到本地的</a:t>
            </a:r>
            <a:r>
              <a:rPr kumimoji="1" lang="en-US" altLang="zh-CN" dirty="0" smtClean="0"/>
              <a:t>1010</a:t>
            </a:r>
            <a:r>
              <a:rPr kumimoji="1" lang="zh-CN" altLang="en-US" dirty="0" smtClean="0"/>
              <a:t>端口，我们</a:t>
            </a:r>
            <a:r>
              <a:rPr kumimoji="1" lang="en-US" altLang="zh-CN" dirty="0" err="1" smtClean="0"/>
              <a:t>nc</a:t>
            </a:r>
            <a:r>
              <a:rPr kumimoji="1" lang="zh-CN" altLang="en-US" dirty="0" smtClean="0"/>
              <a:t>监听</a:t>
            </a:r>
            <a:r>
              <a:rPr kumimoji="1" lang="en-US" altLang="zh-CN" dirty="0" smtClean="0"/>
              <a:t>1010</a:t>
            </a:r>
            <a:r>
              <a:rPr kumimoji="1" lang="zh-CN" altLang="en-US" dirty="0" smtClean="0"/>
              <a:t>端口</a:t>
            </a:r>
            <a:r>
              <a:rPr kumimoji="1" lang="en-US" altLang="zh-CN" dirty="0" smtClean="0"/>
              <a:t>(</a:t>
            </a:r>
            <a:r>
              <a:rPr kumimoji="1" lang="zh-CN" altLang="en-US" dirty="0" smtClean="0"/>
              <a:t>必须是管理员权限使用</a:t>
            </a:r>
            <a:r>
              <a:rPr kumimoji="1" lang="en-US" altLang="zh-CN" dirty="0" err="1" smtClean="0"/>
              <a:t>nc</a:t>
            </a:r>
            <a:r>
              <a:rPr kumimoji="1" lang="zh-CN" altLang="en-US" dirty="0" smtClean="0"/>
              <a:t>监听</a:t>
            </a:r>
            <a:r>
              <a:rPr kumimoji="1" lang="en-US" altLang="zh-CN" dirty="0" smtClean="0"/>
              <a:t>)</a:t>
            </a:r>
            <a:endParaRPr kumimoji="1" lang="zh-CN" altLang="en-US" dirty="0" smtClean="0"/>
          </a:p>
          <a:p>
            <a:r>
              <a:rPr kumimoji="1" lang="en-US" altLang="zh-CN" dirty="0" smtClean="0"/>
              <a:t>                                                                                </a:t>
            </a:r>
            <a:r>
              <a:rPr kumimoji="1" lang="en-US" altLang="zh-CN" dirty="0"/>
              <a:t> </a:t>
            </a:r>
            <a:r>
              <a:rPr kumimoji="1" lang="zh-CN" altLang="en-US" dirty="0"/>
              <a:t>我们转发远程机器的</a:t>
            </a:r>
            <a:r>
              <a:rPr kumimoji="1" lang="en-US" altLang="zh-CN" dirty="0" err="1"/>
              <a:t>ssh</a:t>
            </a:r>
            <a:r>
              <a:rPr kumimoji="1" lang="zh-CN" altLang="en-US" dirty="0"/>
              <a:t>端口到本地的</a:t>
            </a:r>
            <a:r>
              <a:rPr kumimoji="1" lang="en-US" altLang="zh-CN" dirty="0"/>
              <a:t>1234</a:t>
            </a:r>
            <a:endParaRPr kumimoji="1" lang="en-US" altLang="zh-CN" dirty="0" smtClean="0"/>
          </a:p>
          <a:p>
            <a:endParaRPr kumimoji="1" lang="en-US" altLang="zh-CN" dirty="0"/>
          </a:p>
          <a:p>
            <a:pPr marL="0" indent="0">
              <a:buNone/>
            </a:pPr>
            <a:endParaRPr kumimoji="1" lang="en-US" altLang="zh-CN" dirty="0"/>
          </a:p>
          <a:p>
            <a:pPr marL="0" indent="0">
              <a:buNone/>
            </a:pPr>
            <a:r>
              <a:rPr kumimoji="1" lang="en-US" altLang="zh-CN" dirty="0" smtClean="0"/>
              <a:t>  </a:t>
            </a:r>
            <a:endParaRPr kumimoji="1" lang="zh-CN" altLang="en-US" dirty="0" smtClean="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err="1" smtClean="0"/>
              <a:t>reDuh</a:t>
            </a:r>
            <a:endParaRPr kumimoji="1" lang="zh-CN" altLang="en-US" dirty="0"/>
          </a:p>
        </p:txBody>
      </p:sp>
      <p:pic>
        <p:nvPicPr>
          <p:cNvPr id="5" name="图片 4"/>
          <p:cNvPicPr>
            <a:picLocks noChangeAspect="1"/>
          </p:cNvPicPr>
          <p:nvPr/>
        </p:nvPicPr>
        <p:blipFill>
          <a:blip r:embed="rId2"/>
          <a:stretch>
            <a:fillRect/>
          </a:stretch>
        </p:blipFill>
        <p:spPr>
          <a:xfrm>
            <a:off x="628650" y="1973602"/>
            <a:ext cx="5259388" cy="690912"/>
          </a:xfrm>
          <a:prstGeom prst="rect">
            <a:avLst/>
          </a:prstGeom>
        </p:spPr>
      </p:pic>
      <p:pic>
        <p:nvPicPr>
          <p:cNvPr id="6" name="图片 5"/>
          <p:cNvPicPr>
            <a:picLocks noChangeAspect="1"/>
          </p:cNvPicPr>
          <p:nvPr/>
        </p:nvPicPr>
        <p:blipFill>
          <a:blip r:embed="rId3"/>
          <a:stretch>
            <a:fillRect/>
          </a:stretch>
        </p:blipFill>
        <p:spPr>
          <a:xfrm>
            <a:off x="628650" y="2797987"/>
            <a:ext cx="4936822" cy="3695226"/>
          </a:xfrm>
          <a:prstGeom prst="rect">
            <a:avLst/>
          </a:prstGeom>
        </p:spPr>
      </p:pic>
    </p:spTree>
    <p:extLst>
      <p:ext uri="{BB962C8B-B14F-4D97-AF65-F5344CB8AC3E}">
        <p14:creationId xmlns:p14="http://schemas.microsoft.com/office/powerpoint/2010/main" val="1525471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038" y="1385888"/>
            <a:ext cx="9749815" cy="4862511"/>
          </a:xfrm>
        </p:spPr>
        <p:txBody>
          <a:bodyPr/>
          <a:lstStyle/>
          <a:p>
            <a:pPr marL="0" indent="0">
              <a:buNone/>
            </a:pPr>
            <a:r>
              <a:rPr kumimoji="1" lang="zh-CN" altLang="en-US" dirty="0"/>
              <a:t>然后我们</a:t>
            </a:r>
            <a:r>
              <a:rPr kumimoji="1" lang="en-US" altLang="zh-CN" dirty="0" err="1"/>
              <a:t>ssh</a:t>
            </a:r>
            <a:r>
              <a:rPr kumimoji="1" lang="zh-CN" altLang="en-US" dirty="0"/>
              <a:t>连接</a:t>
            </a:r>
            <a:r>
              <a:rPr kumimoji="1" lang="en-US" altLang="zh-CN" dirty="0"/>
              <a:t>127.0.0.1</a:t>
            </a:r>
            <a:r>
              <a:rPr kumimoji="1" lang="zh-CN" altLang="en-US" dirty="0"/>
              <a:t>的</a:t>
            </a:r>
            <a:r>
              <a:rPr kumimoji="1" lang="en-US" altLang="zh-CN" dirty="0"/>
              <a:t>1234</a:t>
            </a:r>
            <a:r>
              <a:rPr kumimoji="1" lang="zh-CN" altLang="en-US" dirty="0"/>
              <a:t>端口</a:t>
            </a:r>
          </a:p>
          <a:p>
            <a:pPr marL="0" indent="0">
              <a:buNone/>
            </a:pPr>
            <a:r>
              <a:rPr kumimoji="1" lang="zh-CN" altLang="en-US" dirty="0"/>
              <a:t>  就可以连接远程机器的</a:t>
            </a:r>
            <a:r>
              <a:rPr kumimoji="1" lang="en-US" altLang="zh-CN" dirty="0" err="1"/>
              <a:t>ssh</a:t>
            </a:r>
            <a:r>
              <a:rPr kumimoji="1" lang="zh-CN" altLang="en-US" dirty="0"/>
              <a:t>啦</a:t>
            </a:r>
          </a:p>
          <a:p>
            <a:endParaRPr kumimoji="1" lang="zh-CN" altLang="en-US" dirty="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err="1" smtClean="0"/>
              <a:t>reDuh</a:t>
            </a:r>
            <a:endParaRPr kumimoji="1" lang="zh-CN" altLang="en-US" dirty="0"/>
          </a:p>
        </p:txBody>
      </p:sp>
      <p:pic>
        <p:nvPicPr>
          <p:cNvPr id="5" name="图片 4"/>
          <p:cNvPicPr>
            <a:picLocks noChangeAspect="1"/>
          </p:cNvPicPr>
          <p:nvPr/>
        </p:nvPicPr>
        <p:blipFill>
          <a:blip r:embed="rId2"/>
          <a:stretch>
            <a:fillRect/>
          </a:stretch>
        </p:blipFill>
        <p:spPr>
          <a:xfrm>
            <a:off x="414338" y="2559176"/>
            <a:ext cx="6395454" cy="1569911"/>
          </a:xfrm>
          <a:prstGeom prst="rect">
            <a:avLst/>
          </a:prstGeom>
        </p:spPr>
      </p:pic>
    </p:spTree>
    <p:extLst>
      <p:ext uri="{BB962C8B-B14F-4D97-AF65-F5344CB8AC3E}">
        <p14:creationId xmlns:p14="http://schemas.microsoft.com/office/powerpoint/2010/main" val="1016745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42888" y="1385888"/>
            <a:ext cx="11472862" cy="5314950"/>
          </a:xfrm>
        </p:spPr>
        <p:txBody>
          <a:bodyPr/>
          <a:lstStyle/>
          <a:p>
            <a:r>
              <a:rPr kumimoji="1" lang="en-US" altLang="zh-CN" dirty="0" err="1" smtClean="0"/>
              <a:t>reGerog</a:t>
            </a:r>
            <a:r>
              <a:rPr kumimoji="1" lang="zh-CN" altLang="en-US" dirty="0" smtClean="0"/>
              <a:t>同样是一个</a:t>
            </a:r>
            <a:r>
              <a:rPr kumimoji="1" lang="en-US" altLang="zh-CN" dirty="0" smtClean="0"/>
              <a:t>http</a:t>
            </a:r>
            <a:r>
              <a:rPr kumimoji="1" lang="zh-CN" altLang="en-US" dirty="0" smtClean="0"/>
              <a:t>反向代理工具，</a:t>
            </a:r>
            <a:r>
              <a:rPr kumimoji="1" lang="en-US" altLang="zh-CN" dirty="0" err="1" smtClean="0"/>
              <a:t>reGerog</a:t>
            </a:r>
            <a:r>
              <a:rPr kumimoji="1" lang="zh-CN" altLang="en-US" dirty="0" smtClean="0"/>
              <a:t>跟</a:t>
            </a:r>
            <a:r>
              <a:rPr kumimoji="1" lang="en-US" altLang="zh-CN" dirty="0" err="1" smtClean="0"/>
              <a:t>reDuh</a:t>
            </a:r>
            <a:r>
              <a:rPr kumimoji="1" lang="zh-CN" altLang="en-US" dirty="0" smtClean="0"/>
              <a:t>和</a:t>
            </a:r>
            <a:r>
              <a:rPr kumimoji="1" lang="en-US" altLang="zh-CN" dirty="0" err="1" smtClean="0"/>
              <a:t>tunna</a:t>
            </a:r>
            <a:r>
              <a:rPr kumimoji="1" lang="zh-CN" altLang="en-US" dirty="0" smtClean="0"/>
              <a:t>不同的是，</a:t>
            </a:r>
            <a:r>
              <a:rPr kumimoji="1" lang="en-US" altLang="zh-CN" dirty="0" err="1" smtClean="0"/>
              <a:t>reGerog</a:t>
            </a:r>
            <a:r>
              <a:rPr kumimoji="1" lang="zh-CN" altLang="en-US" dirty="0" smtClean="0"/>
              <a:t>会直接建立一个</a:t>
            </a:r>
            <a:r>
              <a:rPr kumimoji="1" lang="en-US" altLang="zh-CN" dirty="0" smtClean="0"/>
              <a:t>socks</a:t>
            </a:r>
            <a:r>
              <a:rPr kumimoji="1" lang="zh-CN" altLang="en-US" dirty="0" smtClean="0"/>
              <a:t>代理回来，不需要制定端口进行转发。</a:t>
            </a:r>
            <a:endParaRPr kumimoji="1" lang="en-US" altLang="zh-CN" dirty="0" smtClean="0"/>
          </a:p>
          <a:p>
            <a:r>
              <a:rPr kumimoji="1" lang="en-US" altLang="zh-CN" dirty="0" err="1" smtClean="0"/>
              <a:t>reGerog</a:t>
            </a:r>
            <a:r>
              <a:rPr kumimoji="1" lang="zh-CN" altLang="en-US" dirty="0" smtClean="0"/>
              <a:t>下载地址：</a:t>
            </a:r>
            <a:r>
              <a:rPr kumimoji="1" lang="en-US" altLang="zh-CN" dirty="0">
                <a:hlinkClick r:id="rId2"/>
              </a:rPr>
              <a:t>https://</a:t>
            </a:r>
            <a:r>
              <a:rPr kumimoji="1" lang="en-US" altLang="zh-CN" dirty="0" smtClean="0">
                <a:hlinkClick r:id="rId2"/>
              </a:rPr>
              <a:t>github.com/sensepost/reGeorg</a:t>
            </a:r>
            <a:endParaRPr kumimoji="1" lang="zh-CN" altLang="en-US" dirty="0" smtClean="0"/>
          </a:p>
          <a:p>
            <a:r>
              <a:rPr lang="en-US" altLang="zh-CN" dirty="0" smtClean="0">
                <a:hlinkClick r:id="rId2"/>
              </a:rPr>
              <a:t>reGeorg</a:t>
            </a:r>
            <a:r>
              <a:rPr lang="zh-CN" altLang="en-US" dirty="0"/>
              <a:t>的</a:t>
            </a:r>
            <a:r>
              <a:rPr lang="zh-CN" altLang="en-US" dirty="0" smtClean="0"/>
              <a:t>自带说明</a:t>
            </a:r>
            <a:r>
              <a:rPr lang="zh-CN" altLang="en-US" dirty="0"/>
              <a:t>已经很清楚</a:t>
            </a:r>
            <a:r>
              <a:rPr lang="zh-CN" altLang="en-US" dirty="0" smtClean="0"/>
              <a:t>了</a:t>
            </a:r>
          </a:p>
          <a:p>
            <a:pPr lvl="1"/>
            <a:r>
              <a:rPr kumimoji="1" lang="en-US" altLang="zh-CN" dirty="0" smtClean="0"/>
              <a:t>Step1:</a:t>
            </a:r>
            <a:r>
              <a:rPr kumimoji="1" lang="zh-CN" altLang="en-US" dirty="0" smtClean="0"/>
              <a:t>上传一个（</a:t>
            </a:r>
            <a:r>
              <a:rPr kumimoji="1" lang="en-US" altLang="zh-CN" dirty="0" err="1" smtClean="0"/>
              <a:t>jsp</a:t>
            </a:r>
            <a:r>
              <a:rPr kumimoji="1" lang="zh-CN" altLang="en-US" dirty="0" smtClean="0"/>
              <a:t>、</a:t>
            </a:r>
            <a:r>
              <a:rPr kumimoji="1" lang="en-US" altLang="zh-CN" dirty="0" err="1" smtClean="0"/>
              <a:t>aspx</a:t>
            </a:r>
            <a:r>
              <a:rPr kumimoji="1" lang="zh-CN" altLang="en-US" dirty="0" smtClean="0"/>
              <a:t>、</a:t>
            </a:r>
            <a:r>
              <a:rPr kumimoji="1" lang="en-US" altLang="zh-CN" dirty="0" err="1" smtClean="0"/>
              <a:t>php</a:t>
            </a:r>
            <a:r>
              <a:rPr kumimoji="1" lang="zh-CN" altLang="en-US" dirty="0" smtClean="0"/>
              <a:t>）脚本到</a:t>
            </a:r>
            <a:r>
              <a:rPr kumimoji="1" lang="en-US" altLang="zh-CN" dirty="0" smtClean="0"/>
              <a:t>webserver</a:t>
            </a:r>
            <a:r>
              <a:rPr kumimoji="1" lang="zh-CN" altLang="en-US" dirty="0" smtClean="0"/>
              <a:t>上；</a:t>
            </a:r>
          </a:p>
          <a:p>
            <a:pPr lvl="1"/>
            <a:r>
              <a:rPr kumimoji="1" lang="en-US" altLang="zh-CN" dirty="0" smtClean="0"/>
              <a:t>Setp2:</a:t>
            </a:r>
            <a:r>
              <a:rPr kumimoji="1" lang="zh-CN" altLang="en-US" dirty="0" smtClean="0"/>
              <a:t>配置你的工具使用</a:t>
            </a:r>
            <a:r>
              <a:rPr kumimoji="1" lang="en-US" altLang="zh-CN" dirty="0" smtClean="0"/>
              <a:t>socks</a:t>
            </a:r>
            <a:r>
              <a:rPr kumimoji="1" lang="zh-CN" altLang="en-US" dirty="0" smtClean="0"/>
              <a:t>代理，</a:t>
            </a:r>
            <a:endParaRPr kumimoji="1" lang="zh-CN" altLang="en-US" dirty="0"/>
          </a:p>
          <a:p>
            <a:pPr marL="0" indent="0">
              <a:buNone/>
            </a:pPr>
            <a:r>
              <a:rPr kumimoji="1" lang="zh-CN" altLang="en-US" dirty="0"/>
              <a:t> </a:t>
            </a:r>
            <a:r>
              <a:rPr kumimoji="1" lang="en-US" altLang="zh-CN" dirty="0" err="1" smtClean="0"/>
              <a:t>reGeorg</a:t>
            </a:r>
            <a:r>
              <a:rPr kumimoji="1" lang="zh-CN" altLang="en-US" dirty="0" smtClean="0"/>
              <a:t>的帮助</a:t>
            </a:r>
            <a:endParaRPr kumimoji="1" lang="zh-CN" altLang="en-US" dirty="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err="1" smtClean="0"/>
              <a:t>reGerog</a:t>
            </a:r>
            <a:endParaRPr kumimoji="1" lang="zh-CN" altLang="en-US" dirty="0"/>
          </a:p>
        </p:txBody>
      </p:sp>
      <p:pic>
        <p:nvPicPr>
          <p:cNvPr id="2" name="图片 1"/>
          <p:cNvPicPr>
            <a:picLocks noChangeAspect="1"/>
          </p:cNvPicPr>
          <p:nvPr/>
        </p:nvPicPr>
        <p:blipFill>
          <a:blip r:embed="rId3"/>
          <a:stretch>
            <a:fillRect/>
          </a:stretch>
        </p:blipFill>
        <p:spPr>
          <a:xfrm>
            <a:off x="385762" y="4450762"/>
            <a:ext cx="5461971" cy="1907176"/>
          </a:xfrm>
          <a:prstGeom prst="rect">
            <a:avLst/>
          </a:prstGeom>
        </p:spPr>
      </p:pic>
    </p:spTree>
    <p:extLst>
      <p:ext uri="{BB962C8B-B14F-4D97-AF65-F5344CB8AC3E}">
        <p14:creationId xmlns:p14="http://schemas.microsoft.com/office/powerpoint/2010/main" val="298427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85888"/>
            <a:ext cx="11072813" cy="4862511"/>
          </a:xfrm>
        </p:spPr>
        <p:txBody>
          <a:bodyPr/>
          <a:lstStyle/>
          <a:p>
            <a:r>
              <a:rPr kumimoji="1" lang="zh-CN" altLang="en-US" dirty="0" smtClean="0"/>
              <a:t>简单的使用案例</a:t>
            </a:r>
          </a:p>
          <a:p>
            <a:endParaRPr kumimoji="1" lang="zh-CN" altLang="en-US" dirty="0"/>
          </a:p>
          <a:p>
            <a:endParaRPr kumimoji="1" lang="zh-CN" altLang="en-US" dirty="0" smtClean="0"/>
          </a:p>
          <a:p>
            <a:endParaRPr kumimoji="1" lang="zh-CN" altLang="en-US" dirty="0"/>
          </a:p>
          <a:p>
            <a:pPr marL="0" indent="0">
              <a:buNone/>
            </a:pPr>
            <a:r>
              <a:rPr kumimoji="1" lang="zh-CN" altLang="en-US" dirty="0" smtClean="0"/>
              <a:t>然后我们可以使用全局代理工具进行</a:t>
            </a:r>
            <a:r>
              <a:rPr kumimoji="1" lang="en-US" altLang="zh-CN" dirty="0" smtClean="0"/>
              <a:t>socks</a:t>
            </a:r>
            <a:r>
              <a:rPr kumimoji="1" lang="zh-CN" altLang="en-US" dirty="0" smtClean="0"/>
              <a:t>代理：</a:t>
            </a:r>
          </a:p>
          <a:p>
            <a:pPr marL="0" indent="0">
              <a:buNone/>
            </a:pPr>
            <a:r>
              <a:rPr kumimoji="1" lang="zh-CN" altLang="en-US" dirty="0"/>
              <a:t>	</a:t>
            </a:r>
            <a:r>
              <a:rPr kumimoji="1" lang="zh-CN" altLang="en-US" dirty="0" smtClean="0"/>
              <a:t>	</a:t>
            </a:r>
            <a:r>
              <a:rPr kumimoji="1" lang="en-US" altLang="zh-CN" dirty="0" smtClean="0"/>
              <a:t>1</a:t>
            </a:r>
            <a:r>
              <a:rPr kumimoji="1" lang="zh-CN" altLang="en-US" dirty="0" smtClean="0"/>
              <a:t>、</a:t>
            </a:r>
            <a:r>
              <a:rPr kumimoji="1" lang="en-US" altLang="zh-CN" dirty="0" err="1" smtClean="0"/>
              <a:t>proxifier</a:t>
            </a:r>
            <a:r>
              <a:rPr kumimoji="1" lang="zh-CN" altLang="en-US" dirty="0" smtClean="0"/>
              <a:t>（收费的，但是挺好用）</a:t>
            </a:r>
          </a:p>
          <a:p>
            <a:pPr marL="0" indent="0">
              <a:buNone/>
            </a:pPr>
            <a:r>
              <a:rPr kumimoji="1" lang="zh-CN" altLang="en-US" dirty="0" smtClean="0"/>
              <a:t>		</a:t>
            </a:r>
            <a:r>
              <a:rPr kumimoji="1" lang="en-US" altLang="zh-CN" dirty="0" smtClean="0"/>
              <a:t>2</a:t>
            </a:r>
            <a:r>
              <a:rPr kumimoji="1" lang="zh-CN" altLang="en-US" dirty="0" smtClean="0"/>
              <a:t>、</a:t>
            </a:r>
            <a:r>
              <a:rPr kumimoji="1" lang="en-US" altLang="zh-CN" dirty="0" err="1" smtClean="0"/>
              <a:t>proxychains</a:t>
            </a:r>
            <a:endParaRPr kumimoji="1" lang="zh-CN" altLang="en-US" dirty="0" smtClean="0"/>
          </a:p>
          <a:p>
            <a:pPr marL="0" indent="0">
              <a:buNone/>
            </a:pPr>
            <a:r>
              <a:rPr kumimoji="1" lang="zh-CN" altLang="en-US" dirty="0"/>
              <a:t>	</a:t>
            </a:r>
            <a:r>
              <a:rPr kumimoji="1" lang="zh-CN" altLang="en-US" dirty="0" smtClean="0"/>
              <a:t>	</a:t>
            </a:r>
            <a:r>
              <a:rPr kumimoji="1" lang="en-US" altLang="zh-CN" dirty="0" smtClean="0"/>
              <a:t>3</a:t>
            </a:r>
            <a:r>
              <a:rPr kumimoji="1" lang="zh-CN" altLang="en-US" dirty="0" smtClean="0"/>
              <a:t>、</a:t>
            </a:r>
            <a:r>
              <a:rPr kumimoji="1" lang="en-US" altLang="zh-CN" dirty="0" err="1" smtClean="0"/>
              <a:t>proxycap</a:t>
            </a:r>
            <a:endParaRPr kumimoji="1" lang="zh-CN" altLang="en-US" dirty="0" smtClean="0"/>
          </a:p>
          <a:p>
            <a:pPr marL="0" indent="0">
              <a:buNone/>
            </a:pPr>
            <a:endParaRPr kumimoji="1" lang="zh-CN" altLang="en-US" dirty="0"/>
          </a:p>
        </p:txBody>
      </p:sp>
      <p:sp>
        <p:nvSpPr>
          <p:cNvPr id="4" name="标题 1"/>
          <p:cNvSpPr txBox="1">
            <a:spLocks/>
          </p:cNvSpPr>
          <p:nvPr/>
        </p:nvSpPr>
        <p:spPr>
          <a:xfrm>
            <a:off x="628650" y="452718"/>
            <a:ext cx="5729288" cy="93317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err="1" smtClean="0"/>
              <a:t>reGerog</a:t>
            </a:r>
            <a:endParaRPr kumimoji="1" lang="zh-CN" altLang="en-US" dirty="0"/>
          </a:p>
        </p:txBody>
      </p:sp>
      <p:pic>
        <p:nvPicPr>
          <p:cNvPr id="5" name="图片 4"/>
          <p:cNvPicPr>
            <a:picLocks noChangeAspect="1"/>
          </p:cNvPicPr>
          <p:nvPr/>
        </p:nvPicPr>
        <p:blipFill>
          <a:blip r:embed="rId2"/>
          <a:stretch>
            <a:fillRect/>
          </a:stretch>
        </p:blipFill>
        <p:spPr>
          <a:xfrm>
            <a:off x="628650" y="1990315"/>
            <a:ext cx="9148432" cy="657485"/>
          </a:xfrm>
          <a:prstGeom prst="rect">
            <a:avLst/>
          </a:prstGeom>
        </p:spPr>
      </p:pic>
    </p:spTree>
    <p:extLst>
      <p:ext uri="{BB962C8B-B14F-4D97-AF65-F5344CB8AC3E}">
        <p14:creationId xmlns:p14="http://schemas.microsoft.com/office/powerpoint/2010/main" val="5476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876021"/>
          </a:xfrm>
        </p:spPr>
        <p:txBody>
          <a:bodyPr/>
          <a:lstStyle/>
          <a:p>
            <a:r>
              <a:rPr kumimoji="1" lang="zh-CN" altLang="en-US" dirty="0" smtClean="0"/>
              <a:t>正向代理和反向代理</a:t>
            </a:r>
            <a:endParaRPr kumimoji="1" lang="zh-CN" altLang="en-US" dirty="0"/>
          </a:p>
        </p:txBody>
      </p:sp>
      <p:sp>
        <p:nvSpPr>
          <p:cNvPr id="3" name="内容占位符 2"/>
          <p:cNvSpPr>
            <a:spLocks noGrp="1"/>
          </p:cNvSpPr>
          <p:nvPr>
            <p:ph idx="1"/>
          </p:nvPr>
        </p:nvSpPr>
        <p:spPr>
          <a:xfrm>
            <a:off x="128588" y="1328739"/>
            <a:ext cx="11915775" cy="5214936"/>
          </a:xfrm>
        </p:spPr>
        <p:txBody>
          <a:bodyPr/>
          <a:lstStyle/>
          <a:p>
            <a:r>
              <a:rPr lang="zh-CN" altLang="zh-CN" dirty="0"/>
              <a:t>和正向代理</a:t>
            </a:r>
            <a:r>
              <a:rPr lang="zh-CN" altLang="zh-CN" dirty="0" smtClean="0"/>
              <a:t>相反，</a:t>
            </a:r>
            <a:r>
              <a:rPr lang="zh-CN" altLang="en-US" dirty="0" smtClean="0"/>
              <a:t>客户端</a:t>
            </a:r>
            <a:r>
              <a:rPr lang="zh-CN" altLang="zh-CN" dirty="0" smtClean="0"/>
              <a:t>只向</a:t>
            </a:r>
            <a:r>
              <a:rPr lang="zh-CN" altLang="en-US" dirty="0" smtClean="0"/>
              <a:t>反向代理服务器</a:t>
            </a:r>
            <a:r>
              <a:rPr lang="zh-CN" altLang="zh-CN" dirty="0" smtClean="0"/>
              <a:t>发送</a:t>
            </a:r>
            <a:r>
              <a:rPr lang="zh-CN" altLang="zh-CN" dirty="0"/>
              <a:t>普通的请求，具体让他转到哪里</a:t>
            </a:r>
            <a:r>
              <a:rPr lang="zh-CN" altLang="zh-CN" dirty="0" smtClean="0"/>
              <a:t>，</a:t>
            </a:r>
            <a:r>
              <a:rPr lang="zh-CN" altLang="en-US" dirty="0" smtClean="0"/>
              <a:t>反向代理服务器</a:t>
            </a:r>
            <a:r>
              <a:rPr lang="zh-CN" altLang="zh-CN" dirty="0" smtClean="0"/>
              <a:t>自己</a:t>
            </a:r>
            <a:r>
              <a:rPr lang="zh-CN" altLang="zh-CN" dirty="0"/>
              <a:t>判断，然后将返回的数据递交回来，这样的好处就是在某些防火墙只</a:t>
            </a:r>
            <a:r>
              <a:rPr lang="zh-CN" altLang="zh-CN" dirty="0" smtClean="0"/>
              <a:t>允许</a:t>
            </a:r>
            <a:r>
              <a:rPr lang="zh-CN" altLang="en-US" dirty="0" smtClean="0"/>
              <a:t>反向代理</a:t>
            </a:r>
            <a:r>
              <a:rPr lang="zh-CN" altLang="zh-CN" dirty="0" smtClean="0"/>
              <a:t>数据</a:t>
            </a:r>
            <a:r>
              <a:rPr lang="zh-CN" altLang="zh-CN" dirty="0"/>
              <a:t>进出的时候可以有效的进行</a:t>
            </a:r>
            <a:r>
              <a:rPr lang="zh-CN" altLang="zh-CN" dirty="0" smtClean="0"/>
              <a:t>穿透</a:t>
            </a:r>
            <a:r>
              <a:rPr lang="zh-CN" altLang="en-US" dirty="0" smtClean="0"/>
              <a:t>。</a:t>
            </a:r>
            <a:endParaRPr lang="zh-CN" altLang="zh-CN" dirty="0"/>
          </a:p>
          <a:p>
            <a:r>
              <a:rPr kumimoji="1" lang="zh-CN" altLang="en-US" dirty="0" smtClean="0"/>
              <a:t>负载均衡、反代</a:t>
            </a:r>
            <a:r>
              <a:rPr kumimoji="1" lang="en-US" altLang="zh-CN" dirty="0" smtClean="0"/>
              <a:t>Google</a:t>
            </a:r>
            <a:endParaRPr kumimoji="1" lang="zh-CN" altLang="en-US" dirty="0"/>
          </a:p>
        </p:txBody>
      </p:sp>
      <p:pic>
        <p:nvPicPr>
          <p:cNvPr id="4" name="图片 3"/>
          <p:cNvPicPr>
            <a:picLocks noChangeAspect="1"/>
          </p:cNvPicPr>
          <p:nvPr/>
        </p:nvPicPr>
        <p:blipFill>
          <a:blip r:embed="rId2"/>
          <a:stretch>
            <a:fillRect/>
          </a:stretch>
        </p:blipFill>
        <p:spPr>
          <a:xfrm>
            <a:off x="646111" y="3055105"/>
            <a:ext cx="9848850" cy="2743532"/>
          </a:xfrm>
          <a:prstGeom prst="rect">
            <a:avLst/>
          </a:prstGeom>
        </p:spPr>
      </p:pic>
    </p:spTree>
    <p:extLst>
      <p:ext uri="{BB962C8B-B14F-4D97-AF65-F5344CB8AC3E}">
        <p14:creationId xmlns:p14="http://schemas.microsoft.com/office/powerpoint/2010/main" val="1195318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24" y="442913"/>
            <a:ext cx="9279310" cy="1410335"/>
          </a:xfrm>
        </p:spPr>
        <p:txBody>
          <a:bodyPr/>
          <a:lstStyle/>
          <a:p>
            <a:r>
              <a:rPr kumimoji="1" lang="zh-CN" altLang="en-US" dirty="0" smtClean="0"/>
              <a:t>什么是</a:t>
            </a:r>
            <a:r>
              <a:rPr kumimoji="1" lang="en-US" altLang="zh-CN" dirty="0" smtClean="0"/>
              <a:t>DMZ</a:t>
            </a:r>
            <a:r>
              <a:rPr kumimoji="1" lang="zh-CN" altLang="en-US" dirty="0" smtClean="0"/>
              <a:t>区？</a:t>
            </a:r>
            <a:endParaRPr kumimoji="1" lang="zh-CN" altLang="en-US" dirty="0"/>
          </a:p>
        </p:txBody>
      </p:sp>
      <p:sp>
        <p:nvSpPr>
          <p:cNvPr id="3" name="内容占位符 2"/>
          <p:cNvSpPr>
            <a:spLocks noGrp="1"/>
          </p:cNvSpPr>
          <p:nvPr>
            <p:ph idx="1"/>
          </p:nvPr>
        </p:nvSpPr>
        <p:spPr>
          <a:xfrm>
            <a:off x="771524" y="1853248"/>
            <a:ext cx="11058525" cy="4395152"/>
          </a:xfrm>
        </p:spPr>
        <p:txBody>
          <a:bodyPr/>
          <a:lstStyle/>
          <a:p>
            <a:r>
              <a:rPr kumimoji="1" lang="en-US" altLang="zh-CN" dirty="0" smtClean="0"/>
              <a:t>DMZ</a:t>
            </a:r>
            <a:r>
              <a:rPr kumimoji="1" lang="zh-CN" altLang="en-US" dirty="0" smtClean="0"/>
              <a:t>区是隔离区的简称，</a:t>
            </a:r>
            <a:r>
              <a:rPr lang="en-US" altLang="zh-CN" dirty="0"/>
              <a:t>DMZ</a:t>
            </a:r>
            <a:r>
              <a:rPr lang="zh-CN" altLang="en-US" dirty="0"/>
              <a:t>是为了解决安装防火墙后外部网络不能访问内部网络服务器的问题，而设立的一个非安全系统与安全系统之间的</a:t>
            </a:r>
            <a:r>
              <a:rPr lang="zh-CN" altLang="en-US" dirty="0" smtClean="0"/>
              <a:t>缓冲区</a:t>
            </a:r>
            <a:r>
              <a:rPr lang="en-US" altLang="zh-CN" dirty="0" smtClean="0"/>
              <a:t>,</a:t>
            </a:r>
            <a:r>
              <a:rPr lang="zh-CN" altLang="en-US" dirty="0"/>
              <a:t>这个缓冲区位于企业内部网络和外部网络之间的小</a:t>
            </a:r>
            <a:r>
              <a:rPr lang="zh-CN" altLang="en-US" dirty="0" smtClean="0"/>
              <a:t>网络区域内，在这个小</a:t>
            </a:r>
            <a:r>
              <a:rPr lang="zh-CN" altLang="en-US" dirty="0"/>
              <a:t>网络区域内可以放置一些必须公开的服务器设施，如企业</a:t>
            </a:r>
            <a:r>
              <a:rPr lang="en-US" altLang="zh-CN" dirty="0"/>
              <a:t>Web</a:t>
            </a:r>
            <a:r>
              <a:rPr lang="zh-CN" altLang="en-US" dirty="0"/>
              <a:t>服务器、</a:t>
            </a:r>
            <a:r>
              <a:rPr lang="en-US" altLang="zh-CN" dirty="0"/>
              <a:t>FTP</a:t>
            </a:r>
            <a:r>
              <a:rPr lang="zh-CN" altLang="en-US" dirty="0"/>
              <a:t>服务器和</a:t>
            </a:r>
            <a:r>
              <a:rPr lang="zh-CN" altLang="en-US" dirty="0" smtClean="0"/>
              <a:t>论坛等</a:t>
            </a:r>
            <a:r>
              <a:rPr lang="zh-CN" altLang="en-US" dirty="0"/>
              <a:t>，另一方面，通过这样一个</a:t>
            </a:r>
            <a:r>
              <a:rPr lang="en-US" altLang="zh-CN" dirty="0"/>
              <a:t>DMZ</a:t>
            </a:r>
            <a:r>
              <a:rPr lang="zh-CN" altLang="en-US" dirty="0"/>
              <a:t>区域，更加有效地保护了内部网络，因为这种网络部署，比起一般的防火墙方案，对攻击者来说又多了一道关卡。自从防火墙出现以来，</a:t>
            </a:r>
            <a:r>
              <a:rPr lang="en-US" altLang="zh-CN" dirty="0"/>
              <a:t>DMZ</a:t>
            </a:r>
            <a:r>
              <a:rPr lang="zh-CN" altLang="en-US" dirty="0"/>
              <a:t>区已经是网络设计的标准组建。</a:t>
            </a:r>
            <a:endParaRPr kumimoji="1" lang="zh-CN" altLang="en-US" dirty="0"/>
          </a:p>
        </p:txBody>
      </p:sp>
      <p:pic>
        <p:nvPicPr>
          <p:cNvPr id="4" name="图片 3"/>
          <p:cNvPicPr>
            <a:picLocks noChangeAspect="1"/>
          </p:cNvPicPr>
          <p:nvPr/>
        </p:nvPicPr>
        <p:blipFill>
          <a:blip r:embed="rId2"/>
          <a:stretch>
            <a:fillRect/>
          </a:stretch>
        </p:blipFill>
        <p:spPr>
          <a:xfrm>
            <a:off x="985837" y="3845252"/>
            <a:ext cx="3435349" cy="2680008"/>
          </a:xfrm>
          <a:prstGeom prst="rect">
            <a:avLst/>
          </a:prstGeom>
        </p:spPr>
      </p:pic>
      <p:pic>
        <p:nvPicPr>
          <p:cNvPr id="5" name="图片 4"/>
          <p:cNvPicPr>
            <a:picLocks noChangeAspect="1"/>
          </p:cNvPicPr>
          <p:nvPr/>
        </p:nvPicPr>
        <p:blipFill>
          <a:blip r:embed="rId3"/>
          <a:stretch>
            <a:fillRect/>
          </a:stretch>
        </p:blipFill>
        <p:spPr>
          <a:xfrm>
            <a:off x="7086599" y="3635453"/>
            <a:ext cx="4846637" cy="2889807"/>
          </a:xfrm>
          <a:prstGeom prst="rect">
            <a:avLst/>
          </a:prstGeom>
        </p:spPr>
      </p:pic>
    </p:spTree>
    <p:extLst>
      <p:ext uri="{BB962C8B-B14F-4D97-AF65-F5344CB8AC3E}">
        <p14:creationId xmlns:p14="http://schemas.microsoft.com/office/powerpoint/2010/main" val="2053117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111" y="1771650"/>
            <a:ext cx="10812463" cy="4476749"/>
          </a:xfrm>
        </p:spPr>
        <p:txBody>
          <a:bodyPr/>
          <a:lstStyle/>
          <a:p>
            <a:pPr marL="0" indent="0">
              <a:buNone/>
            </a:pPr>
            <a:r>
              <a:rPr kumimoji="1" lang="zh-CN" altLang="en-US" dirty="0" smtClean="0"/>
              <a:t>“往往一个低权限的</a:t>
            </a:r>
            <a:r>
              <a:rPr kumimoji="1" lang="en-US" altLang="zh-CN" dirty="0" err="1" smtClean="0"/>
              <a:t>Webshell</a:t>
            </a:r>
            <a:r>
              <a:rPr kumimoji="1" lang="zh-CN" altLang="en-US" dirty="0" smtClean="0"/>
              <a:t>，意味对内网最大程度的窥探，并且内网往往是一个企业（公司）网络系统最薄弱的地方”</a:t>
            </a:r>
            <a:endParaRPr kumimoji="1" lang="zh-CN" altLang="en-US" dirty="0"/>
          </a:p>
        </p:txBody>
      </p:sp>
    </p:spTree>
    <p:extLst>
      <p:ext uri="{BB962C8B-B14F-4D97-AF65-F5344CB8AC3E}">
        <p14:creationId xmlns:p14="http://schemas.microsoft.com/office/powerpoint/2010/main" val="15650387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89011" y="252693"/>
            <a:ext cx="9404723" cy="890307"/>
          </a:xfrm>
        </p:spPr>
        <p:txBody>
          <a:bodyPr/>
          <a:lstStyle/>
          <a:p>
            <a:r>
              <a:rPr kumimoji="1" lang="zh-CN" altLang="en-US" dirty="0" smtClean="0"/>
              <a:t>端口转发</a:t>
            </a:r>
            <a:endParaRPr kumimoji="1" lang="zh-CN" altLang="en-US" dirty="0"/>
          </a:p>
        </p:txBody>
      </p:sp>
      <p:sp>
        <p:nvSpPr>
          <p:cNvPr id="3" name="内容占位符 2"/>
          <p:cNvSpPr>
            <a:spLocks noGrp="1"/>
          </p:cNvSpPr>
          <p:nvPr>
            <p:ph idx="1"/>
          </p:nvPr>
        </p:nvSpPr>
        <p:spPr>
          <a:xfrm>
            <a:off x="646111" y="1243013"/>
            <a:ext cx="10298114" cy="5005386"/>
          </a:xfrm>
        </p:spPr>
        <p:txBody>
          <a:bodyPr>
            <a:normAutofit fontScale="92500" lnSpcReduction="20000"/>
          </a:bodyPr>
          <a:lstStyle/>
          <a:p>
            <a:r>
              <a:rPr lang="zh-CN" altLang="zh-CN" dirty="0"/>
              <a:t>端口转发（</a:t>
            </a:r>
            <a:r>
              <a:rPr lang="en-US" altLang="zh-CN" dirty="0"/>
              <a:t>Port forwarding</a:t>
            </a:r>
            <a:r>
              <a:rPr lang="zh-CN" altLang="zh-CN" dirty="0"/>
              <a:t>），</a:t>
            </a:r>
            <a:r>
              <a:rPr lang="zh-CN" altLang="zh-CN" dirty="0"/>
              <a:t>有时隧道，是安全壳</a:t>
            </a:r>
            <a:r>
              <a:rPr lang="en-US" altLang="zh-CN" dirty="0"/>
              <a:t>(SSH) </a:t>
            </a:r>
            <a:r>
              <a:rPr lang="zh-CN" altLang="zh-CN" dirty="0"/>
              <a:t>为网络安全通信使用的一种方法。端口转发是转发一个网络端口从一个网络节点到另一个网络节点被叫做的</a:t>
            </a:r>
            <a:r>
              <a:rPr lang="zh-CN" altLang="zh-CN" dirty="0"/>
              <a:t>行为，其使一个外部用户从外部经过一个被激活的</a:t>
            </a:r>
            <a:r>
              <a:rPr lang="en-US" altLang="zh-CN" dirty="0"/>
              <a:t>NAT</a:t>
            </a:r>
            <a:r>
              <a:rPr lang="zh-CN" altLang="zh-CN" dirty="0"/>
              <a:t>路由器到达一个在私有内部</a:t>
            </a:r>
            <a:r>
              <a:rPr lang="en-US" altLang="zh-CN" dirty="0"/>
              <a:t>IP</a:t>
            </a:r>
            <a:r>
              <a:rPr lang="zh-CN" altLang="zh-CN" dirty="0"/>
              <a:t>地址（局域网内部）上的一个端口。 </a:t>
            </a:r>
            <a:endParaRPr lang="zh-CN" altLang="en-US" dirty="0" smtClean="0"/>
          </a:p>
          <a:p>
            <a:pPr marL="0" indent="0">
              <a:buNone/>
            </a:pPr>
            <a:endParaRPr kumimoji="1" lang="zh-CN" altLang="en-US" dirty="0"/>
          </a:p>
          <a:p>
            <a:pPr marL="0" indent="0">
              <a:buNone/>
            </a:pPr>
            <a:r>
              <a:rPr kumimoji="1" lang="zh-CN" altLang="en-US" dirty="0" smtClean="0"/>
              <a:t>常见</a:t>
            </a:r>
            <a:r>
              <a:rPr kumimoji="1" lang="zh-CN" altLang="en-US" dirty="0" smtClean="0"/>
              <a:t>的</a:t>
            </a:r>
            <a:r>
              <a:rPr kumimoji="1" lang="zh-CN" altLang="en-US" dirty="0" smtClean="0"/>
              <a:t>内网穿透工具</a:t>
            </a:r>
            <a:r>
              <a:rPr kumimoji="1" lang="zh-CN" altLang="en-US" dirty="0" smtClean="0"/>
              <a:t>：</a:t>
            </a:r>
            <a:endParaRPr kumimoji="1" lang="zh-CN" altLang="en-US" dirty="0" smtClean="0"/>
          </a:p>
          <a:p>
            <a:pPr marL="0" indent="0">
              <a:buNone/>
            </a:pPr>
            <a:r>
              <a:rPr kumimoji="1" lang="zh-CN" altLang="en-US" dirty="0"/>
              <a:t>	</a:t>
            </a:r>
            <a:r>
              <a:rPr kumimoji="1" lang="zh-CN" altLang="en-US" dirty="0" smtClean="0"/>
              <a:t>	</a:t>
            </a:r>
            <a:r>
              <a:rPr kumimoji="1" lang="en-US" altLang="zh-CN" dirty="0" smtClean="0"/>
              <a:t>1</a:t>
            </a:r>
            <a:r>
              <a:rPr kumimoji="1" lang="zh-CN" altLang="en-US" dirty="0" smtClean="0"/>
              <a:t>、</a:t>
            </a:r>
            <a:r>
              <a:rPr kumimoji="1" lang="en-US" altLang="zh-CN" dirty="0" err="1" smtClean="0"/>
              <a:t>LCX&amp;Htran</a:t>
            </a:r>
            <a:endParaRPr kumimoji="1" lang="zh-CN" altLang="en-US" dirty="0" smtClean="0"/>
          </a:p>
          <a:p>
            <a:pPr marL="0" indent="0">
              <a:buNone/>
            </a:pPr>
            <a:r>
              <a:rPr kumimoji="1" lang="zh-CN" altLang="en-US" dirty="0"/>
              <a:t>	</a:t>
            </a:r>
            <a:r>
              <a:rPr kumimoji="1" lang="zh-CN" altLang="en-US" dirty="0" smtClean="0"/>
              <a:t>	</a:t>
            </a:r>
            <a:r>
              <a:rPr kumimoji="1" lang="en-US" altLang="zh-CN" dirty="0" smtClean="0"/>
              <a:t>2</a:t>
            </a:r>
            <a:r>
              <a:rPr kumimoji="1" lang="zh-CN" altLang="en-US" dirty="0" smtClean="0"/>
              <a:t>、</a:t>
            </a:r>
            <a:r>
              <a:rPr kumimoji="1" lang="en-US" altLang="zh-CN" dirty="0" err="1" smtClean="0"/>
              <a:t>sScoks</a:t>
            </a:r>
            <a:endParaRPr kumimoji="1" lang="zh-CN" altLang="en-US" dirty="0" smtClean="0"/>
          </a:p>
          <a:p>
            <a:pPr marL="0" indent="0">
              <a:buNone/>
            </a:pPr>
            <a:r>
              <a:rPr kumimoji="1" lang="zh-CN" altLang="en-US" dirty="0"/>
              <a:t>	</a:t>
            </a:r>
            <a:r>
              <a:rPr kumimoji="1" lang="zh-CN" altLang="en-US" dirty="0" smtClean="0"/>
              <a:t>	</a:t>
            </a:r>
            <a:r>
              <a:rPr kumimoji="1" lang="en-US" altLang="zh-CN" dirty="0" smtClean="0"/>
              <a:t>3</a:t>
            </a:r>
            <a:r>
              <a:rPr kumimoji="1" lang="zh-CN" altLang="en-US" dirty="0" smtClean="0"/>
              <a:t>、</a:t>
            </a:r>
            <a:r>
              <a:rPr kumimoji="1" lang="en-US" altLang="zh-CN" dirty="0" err="1" smtClean="0"/>
              <a:t>xSocks</a:t>
            </a:r>
            <a:endParaRPr kumimoji="1" lang="zh-CN" altLang="en-US" dirty="0" smtClean="0"/>
          </a:p>
          <a:p>
            <a:pPr marL="0" indent="0">
              <a:buNone/>
            </a:pPr>
            <a:r>
              <a:rPr kumimoji="1" lang="zh-CN" altLang="en-US" dirty="0"/>
              <a:t>	</a:t>
            </a:r>
            <a:r>
              <a:rPr kumimoji="1" lang="zh-CN" altLang="en-US" dirty="0" smtClean="0"/>
              <a:t>	</a:t>
            </a:r>
            <a:r>
              <a:rPr kumimoji="1" lang="en-US" altLang="zh-CN" dirty="0" smtClean="0"/>
              <a:t>4</a:t>
            </a:r>
            <a:r>
              <a:rPr kumimoji="1" lang="zh-CN" altLang="en-US" dirty="0" smtClean="0"/>
              <a:t>、</a:t>
            </a:r>
            <a:r>
              <a:rPr kumimoji="1" lang="en-US" altLang="zh-CN" dirty="0" smtClean="0"/>
              <a:t>mocks</a:t>
            </a:r>
            <a:endParaRPr kumimoji="1" lang="zh-CN" altLang="en-US" dirty="0" smtClean="0"/>
          </a:p>
          <a:p>
            <a:pPr marL="0" indent="0">
              <a:buNone/>
            </a:pPr>
            <a:r>
              <a:rPr kumimoji="1" lang="zh-CN" altLang="en-US" dirty="0"/>
              <a:t>	</a:t>
            </a:r>
            <a:r>
              <a:rPr kumimoji="1" lang="zh-CN" altLang="en-US" dirty="0" smtClean="0"/>
              <a:t>	</a:t>
            </a:r>
            <a:r>
              <a:rPr kumimoji="1" lang="en-US" altLang="zh-CN" dirty="0"/>
              <a:t>5</a:t>
            </a:r>
            <a:r>
              <a:rPr kumimoji="1" lang="zh-CN" altLang="en-US" dirty="0" smtClean="0"/>
              <a:t>、</a:t>
            </a:r>
            <a:r>
              <a:rPr kumimoji="1" lang="en-US" altLang="zh-CN" dirty="0" err="1" smtClean="0"/>
              <a:t>ngrok</a:t>
            </a:r>
            <a:endParaRPr kumimoji="1" lang="zh-CN" altLang="en-US" dirty="0" smtClean="0"/>
          </a:p>
          <a:p>
            <a:pPr marL="0" indent="0">
              <a:buNone/>
            </a:pPr>
            <a:r>
              <a:rPr kumimoji="1" lang="zh-CN" altLang="en-US" dirty="0"/>
              <a:t>	</a:t>
            </a:r>
            <a:r>
              <a:rPr kumimoji="1" lang="zh-CN" altLang="en-US" dirty="0" smtClean="0"/>
              <a:t>	</a:t>
            </a:r>
            <a:r>
              <a:rPr kumimoji="1" lang="en-US" altLang="zh-CN" dirty="0"/>
              <a:t>6</a:t>
            </a:r>
            <a:r>
              <a:rPr kumimoji="1" lang="zh-CN" altLang="en-US" dirty="0" smtClean="0"/>
              <a:t>、</a:t>
            </a:r>
            <a:r>
              <a:rPr kumimoji="1" lang="en-US" altLang="zh-CN" dirty="0" err="1" smtClean="0"/>
              <a:t>reprocks</a:t>
            </a:r>
            <a:endParaRPr kumimoji="1" lang="zh-CN" altLang="en-US" dirty="0" smtClean="0"/>
          </a:p>
          <a:p>
            <a:pPr marL="0" indent="0">
              <a:buNone/>
            </a:pPr>
            <a:r>
              <a:rPr kumimoji="1" lang="zh-CN" altLang="en-US" dirty="0"/>
              <a:t>	</a:t>
            </a:r>
            <a:r>
              <a:rPr kumimoji="1" lang="zh-CN" altLang="en-US" dirty="0" smtClean="0"/>
              <a:t>	</a:t>
            </a:r>
            <a:r>
              <a:rPr kumimoji="1" lang="en-US" altLang="zh-CN" dirty="0"/>
              <a:t>7</a:t>
            </a:r>
            <a:r>
              <a:rPr kumimoji="1" lang="zh-CN" altLang="en-US" dirty="0" smtClean="0"/>
              <a:t>、</a:t>
            </a:r>
            <a:r>
              <a:rPr kumimoji="1" lang="en-US" altLang="zh-CN" dirty="0" err="1" smtClean="0"/>
              <a:t>ssh</a:t>
            </a:r>
            <a:r>
              <a:rPr kumimoji="1" lang="zh-CN" altLang="en-US" dirty="0" smtClean="0"/>
              <a:t>反向代理</a:t>
            </a:r>
            <a:r>
              <a:rPr kumimoji="1" lang="zh-CN" altLang="en-US" dirty="0" smtClean="0"/>
              <a:t>隧道</a:t>
            </a:r>
          </a:p>
          <a:p>
            <a:pPr marL="0" indent="0">
              <a:buNone/>
            </a:pPr>
            <a:r>
              <a:rPr kumimoji="1" lang="zh-CN" altLang="en-US" dirty="0"/>
              <a:t>	</a:t>
            </a:r>
            <a:r>
              <a:rPr kumimoji="1" lang="zh-CN" altLang="en-US" dirty="0" smtClean="0"/>
              <a:t>	</a:t>
            </a:r>
            <a:r>
              <a:rPr kumimoji="1" lang="en-US" altLang="zh-CN" dirty="0"/>
              <a:t>8</a:t>
            </a:r>
            <a:r>
              <a:rPr kumimoji="1" lang="zh-CN" altLang="en-US" smtClean="0"/>
              <a:t>、</a:t>
            </a:r>
            <a:r>
              <a:rPr kumimoji="1" lang="en-US" altLang="zh-CN" dirty="0" err="1" smtClean="0"/>
              <a:t>nginx</a:t>
            </a:r>
            <a:r>
              <a:rPr kumimoji="1" lang="zh-CN" altLang="en-US" dirty="0" smtClean="0"/>
              <a:t>或</a:t>
            </a:r>
            <a:r>
              <a:rPr kumimoji="1" lang="en-US" altLang="zh-CN" dirty="0" err="1" smtClean="0"/>
              <a:t>ipatbles</a:t>
            </a:r>
            <a:r>
              <a:rPr kumimoji="1" lang="zh-CN" altLang="en-US" dirty="0" smtClean="0"/>
              <a:t>等等</a:t>
            </a:r>
            <a:endParaRPr kumimoji="1" lang="zh-CN" altLang="en-US" dirty="0" smtClean="0"/>
          </a:p>
          <a:p>
            <a:pPr marL="0" indent="0">
              <a:buNone/>
            </a:pPr>
            <a:endParaRPr kumimoji="1" lang="zh-CN" altLang="en-US" dirty="0"/>
          </a:p>
        </p:txBody>
      </p:sp>
    </p:spTree>
    <p:extLst>
      <p:ext uri="{BB962C8B-B14F-4D97-AF65-F5344CB8AC3E}">
        <p14:creationId xmlns:p14="http://schemas.microsoft.com/office/powerpoint/2010/main" val="1990143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111" y="452718"/>
            <a:ext cx="9404723" cy="1004123"/>
          </a:xfrm>
        </p:spPr>
        <p:txBody>
          <a:bodyPr/>
          <a:lstStyle/>
          <a:p>
            <a:r>
              <a:rPr kumimoji="1" lang="zh-CN" altLang="en-US" dirty="0" smtClean="0"/>
              <a:t>直接转发和隧道</a:t>
            </a:r>
            <a:r>
              <a:rPr kumimoji="1" lang="zh-CN" altLang="en-US" smtClean="0"/>
              <a:t>转发的区别</a:t>
            </a:r>
            <a:endParaRPr kumimoji="1" lang="zh-CN" altLang="en-US"/>
          </a:p>
        </p:txBody>
      </p:sp>
      <p:sp>
        <p:nvSpPr>
          <p:cNvPr id="3" name="内容占位符 2"/>
          <p:cNvSpPr>
            <a:spLocks noGrp="1"/>
          </p:cNvSpPr>
          <p:nvPr>
            <p:ph idx="1"/>
          </p:nvPr>
        </p:nvSpPr>
        <p:spPr>
          <a:xfrm>
            <a:off x="646110" y="2052918"/>
            <a:ext cx="9404723" cy="4195481"/>
          </a:xfrm>
        </p:spPr>
        <p:txBody>
          <a:bodyPr/>
          <a:lstStyle/>
          <a:p>
            <a:endParaRPr lang="en-US" altLang="zh-CN" dirty="0" smtClean="0"/>
          </a:p>
          <a:p>
            <a:r>
              <a:rPr lang="zh-CN" altLang="en-US" dirty="0"/>
              <a:t>  直接转发：转发效率高，报文不需要经过多次封装解封装，方便故障定位；但是安全性不够，中间网络可以解析出用户报文，且中间网络需要透传业务</a:t>
            </a:r>
            <a:r>
              <a:rPr lang="en-US" altLang="zh-CN" dirty="0"/>
              <a:t>VLAN</a:t>
            </a:r>
            <a:r>
              <a:rPr lang="zh-CN" altLang="en-US" dirty="0"/>
              <a:t>，增加了</a:t>
            </a:r>
            <a:r>
              <a:rPr lang="en-US" altLang="zh-CN" dirty="0"/>
              <a:t>AC</a:t>
            </a:r>
            <a:r>
              <a:rPr lang="zh-CN" altLang="en-US" dirty="0"/>
              <a:t>与</a:t>
            </a:r>
            <a:r>
              <a:rPr lang="en-US" altLang="zh-CN" dirty="0"/>
              <a:t>AP</a:t>
            </a:r>
            <a:r>
              <a:rPr lang="zh-CN" altLang="en-US" dirty="0"/>
              <a:t>间二层网络的维护工作量。</a:t>
            </a:r>
            <a:br>
              <a:rPr lang="zh-CN" altLang="en-US" dirty="0"/>
            </a:br>
            <a:endParaRPr lang="en-US" altLang="zh-CN" dirty="0" smtClean="0"/>
          </a:p>
          <a:p>
            <a:endParaRPr lang="en-US" altLang="zh-CN" dirty="0" smtClean="0"/>
          </a:p>
          <a:p>
            <a:r>
              <a:rPr lang="zh-CN" altLang="en-US" dirty="0"/>
              <a:t>   隧道转发：安全性高，经过</a:t>
            </a:r>
            <a:r>
              <a:rPr lang="en-US" altLang="zh-CN" dirty="0"/>
              <a:t>DTLS</a:t>
            </a:r>
            <a:r>
              <a:rPr lang="zh-CN" altLang="en-US" dirty="0"/>
              <a:t>加密，中间网络不易解析出用户报文内容，</a:t>
            </a:r>
            <a:r>
              <a:rPr lang="en-US" altLang="zh-CN" dirty="0"/>
              <a:t>AC</a:t>
            </a:r>
            <a:r>
              <a:rPr lang="zh-CN" altLang="en-US" dirty="0"/>
              <a:t>和</a:t>
            </a:r>
            <a:r>
              <a:rPr lang="en-US" altLang="zh-CN" dirty="0"/>
              <a:t>AP</a:t>
            </a:r>
            <a:r>
              <a:rPr lang="zh-CN" altLang="en-US" dirty="0"/>
              <a:t>之间只需透传管理</a:t>
            </a:r>
            <a:r>
              <a:rPr lang="en-US" altLang="zh-CN" dirty="0"/>
              <a:t>VLAN</a:t>
            </a:r>
            <a:r>
              <a:rPr lang="zh-CN" altLang="en-US" dirty="0"/>
              <a:t>，配置简单，但是不利于故障定位，且数据报文需要封装</a:t>
            </a:r>
            <a:r>
              <a:rPr lang="en-US" altLang="zh-CN" dirty="0"/>
              <a:t>CAPWAP</a:t>
            </a:r>
            <a:r>
              <a:rPr lang="zh-CN" altLang="en-US" dirty="0"/>
              <a:t>隧道报头，转发效率较直接转发低。</a:t>
            </a:r>
            <a:endParaRPr kumimoji="1" lang="zh-CN" altLang="en-US" dirty="0"/>
          </a:p>
        </p:txBody>
      </p:sp>
    </p:spTree>
    <p:extLst>
      <p:ext uri="{BB962C8B-B14F-4D97-AF65-F5344CB8AC3E}">
        <p14:creationId xmlns:p14="http://schemas.microsoft.com/office/powerpoint/2010/main" val="81966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85876"/>
            <a:ext cx="11244263" cy="4962524"/>
          </a:xfrm>
        </p:spPr>
        <p:txBody>
          <a:bodyPr/>
          <a:lstStyle/>
          <a:p>
            <a:r>
              <a:rPr kumimoji="1" lang="en-US" altLang="zh-CN" dirty="0" err="1" smtClean="0"/>
              <a:t>Lcx</a:t>
            </a:r>
            <a:r>
              <a:rPr kumimoji="1" lang="zh-CN" altLang="en-US" dirty="0" smtClean="0"/>
              <a:t>是一个经典的端口流量转发工具，在早期盛名一时</a:t>
            </a:r>
            <a:endParaRPr kumimoji="1" lang="en-US" altLang="zh-CN" dirty="0"/>
          </a:p>
          <a:p>
            <a:r>
              <a:rPr kumimoji="1" lang="en-US" altLang="zh-CN" dirty="0" err="1" smtClean="0"/>
              <a:t>Lcx</a:t>
            </a:r>
            <a:r>
              <a:rPr kumimoji="1" lang="zh-CN" altLang="en-US" dirty="0" smtClean="0"/>
              <a:t>帮助</a:t>
            </a:r>
          </a:p>
          <a:p>
            <a:endParaRPr kumimoji="1" lang="zh-CN" altLang="en-US" dirty="0"/>
          </a:p>
          <a:p>
            <a:endParaRPr kumimoji="1" lang="zh-CN" altLang="en-US" dirty="0" smtClean="0"/>
          </a:p>
          <a:p>
            <a:endParaRPr kumimoji="1" lang="zh-CN" altLang="en-US" dirty="0" smtClean="0"/>
          </a:p>
          <a:p>
            <a:endParaRPr kumimoji="1" lang="zh-CN" altLang="en-US" dirty="0" smtClean="0"/>
          </a:p>
          <a:p>
            <a:endParaRPr kumimoji="1" lang="zh-CN" altLang="en-US" dirty="0"/>
          </a:p>
          <a:p>
            <a:r>
              <a:rPr kumimoji="1" lang="zh-CN" altLang="en-US" dirty="0" smtClean="0"/>
              <a:t>使用方法：</a:t>
            </a:r>
          </a:p>
          <a:p>
            <a:pPr lvl="1"/>
            <a:r>
              <a:rPr kumimoji="1" lang="zh-CN" altLang="en-US" dirty="0" smtClean="0"/>
              <a:t>公网</a:t>
            </a:r>
            <a:r>
              <a:rPr kumimoji="1" lang="en-US" altLang="zh-CN" dirty="0" err="1" smtClean="0"/>
              <a:t>ip</a:t>
            </a:r>
            <a:r>
              <a:rPr kumimoji="1" lang="zh-CN" altLang="en-US" dirty="0" smtClean="0"/>
              <a:t>：</a:t>
            </a:r>
            <a:r>
              <a:rPr kumimoji="1" lang="en-US" altLang="zh-CN" dirty="0" smtClean="0"/>
              <a:t>211.211.211.211</a:t>
            </a:r>
            <a:endParaRPr kumimoji="1" lang="zh-CN" altLang="en-US" dirty="0" smtClean="0"/>
          </a:p>
          <a:p>
            <a:pPr lvl="1"/>
            <a:r>
              <a:rPr kumimoji="1" lang="zh-CN" altLang="en-US" dirty="0" smtClean="0"/>
              <a:t>目标服务器：</a:t>
            </a:r>
            <a:r>
              <a:rPr kumimoji="1" lang="en-US" altLang="zh-CN" dirty="0" smtClean="0"/>
              <a:t>172.16.1.1</a:t>
            </a:r>
            <a:endParaRPr kumimoji="1" lang="zh-CN" altLang="en-US" dirty="0"/>
          </a:p>
          <a:p>
            <a:pPr lvl="1"/>
            <a:r>
              <a:rPr kumimoji="1" lang="zh-CN" altLang="en-US" dirty="0" smtClean="0"/>
              <a:t>自己的本地：</a:t>
            </a:r>
            <a:r>
              <a:rPr kumimoji="1" lang="en-US" altLang="zh-CN" dirty="0" smtClean="0"/>
              <a:t>10.0.0.123</a:t>
            </a:r>
            <a:endParaRPr kumimoji="1" lang="zh-CN" altLang="en-US" dirty="0"/>
          </a:p>
        </p:txBody>
      </p:sp>
      <p:sp>
        <p:nvSpPr>
          <p:cNvPr id="4" name="标题 1"/>
          <p:cNvSpPr txBox="1">
            <a:spLocks/>
          </p:cNvSpPr>
          <p:nvPr/>
        </p:nvSpPr>
        <p:spPr>
          <a:xfrm>
            <a:off x="989011" y="252693"/>
            <a:ext cx="9404723" cy="8903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smtClean="0"/>
              <a:t>LCX</a:t>
            </a:r>
            <a:endParaRPr kumimoji="1" lang="zh-CN" altLang="en-US" dirty="0"/>
          </a:p>
        </p:txBody>
      </p:sp>
      <p:pic>
        <p:nvPicPr>
          <p:cNvPr id="2" name="图片 1"/>
          <p:cNvPicPr>
            <a:picLocks noChangeAspect="1"/>
          </p:cNvPicPr>
          <p:nvPr/>
        </p:nvPicPr>
        <p:blipFill>
          <a:blip r:embed="rId2"/>
          <a:stretch>
            <a:fillRect/>
          </a:stretch>
        </p:blipFill>
        <p:spPr>
          <a:xfrm>
            <a:off x="814388" y="2233925"/>
            <a:ext cx="5460598" cy="1533213"/>
          </a:xfrm>
          <a:prstGeom prst="rect">
            <a:avLst/>
          </a:prstGeom>
        </p:spPr>
      </p:pic>
    </p:spTree>
    <p:extLst>
      <p:ext uri="{BB962C8B-B14F-4D97-AF65-F5344CB8AC3E}">
        <p14:creationId xmlns:p14="http://schemas.microsoft.com/office/powerpoint/2010/main" val="599158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0038" y="1685926"/>
            <a:ext cx="10201275" cy="4562474"/>
          </a:xfrm>
        </p:spPr>
        <p:txBody>
          <a:bodyPr/>
          <a:lstStyle/>
          <a:p>
            <a:pPr marL="342900" lvl="1" indent="-342900"/>
            <a:r>
              <a:rPr kumimoji="1" lang="zh-CN" altLang="en-US" dirty="0" smtClean="0"/>
              <a:t>在公网服务器（</a:t>
            </a:r>
            <a:r>
              <a:rPr kumimoji="1" lang="en-US" altLang="zh-CN" dirty="0" smtClean="0"/>
              <a:t>211.211.211.211</a:t>
            </a:r>
            <a:r>
              <a:rPr kumimoji="1" lang="zh-CN" altLang="en-US" dirty="0" smtClean="0"/>
              <a:t>）上执行</a:t>
            </a:r>
            <a:endParaRPr kumimoji="1" lang="en-US" altLang="zh-CN" dirty="0" smtClean="0"/>
          </a:p>
          <a:p>
            <a:pPr marL="342900" lvl="1" indent="-342900"/>
            <a:endParaRPr kumimoji="1" lang="en-US" altLang="zh-CN" dirty="0"/>
          </a:p>
          <a:p>
            <a:pPr marL="342900" lvl="1" indent="-342900"/>
            <a:endParaRPr kumimoji="1" lang="en-US" altLang="zh-CN" dirty="0" smtClean="0"/>
          </a:p>
          <a:p>
            <a:pPr marL="342900" lvl="1" indent="-342900"/>
            <a:r>
              <a:rPr kumimoji="1" lang="zh-CN" altLang="en-US" dirty="0" smtClean="0"/>
              <a:t>在目标服务器（</a:t>
            </a:r>
            <a:r>
              <a:rPr kumimoji="1" lang="en-US" altLang="zh-CN" dirty="0" smtClean="0"/>
              <a:t>172.16.1.1</a:t>
            </a:r>
            <a:r>
              <a:rPr kumimoji="1" lang="zh-CN" altLang="en-US" dirty="0" smtClean="0"/>
              <a:t>）执行</a:t>
            </a:r>
          </a:p>
          <a:p>
            <a:pPr marL="342900" lvl="1" indent="-342900"/>
            <a:endParaRPr kumimoji="1" lang="en-US" altLang="zh-CN" dirty="0"/>
          </a:p>
          <a:p>
            <a:pPr marL="342900" lvl="1" indent="-342900"/>
            <a:endParaRPr kumimoji="1" lang="en-US" altLang="zh-CN" dirty="0" smtClean="0"/>
          </a:p>
          <a:p>
            <a:pPr marL="342900" lvl="1" indent="-342900"/>
            <a:r>
              <a:rPr kumimoji="1" lang="zh-CN" altLang="en-US" dirty="0" smtClean="0"/>
              <a:t>这样我们就把目标服务器的</a:t>
            </a:r>
            <a:r>
              <a:rPr kumimoji="1" lang="en-US" altLang="zh-CN" dirty="0" smtClean="0"/>
              <a:t>172.16.1.1</a:t>
            </a:r>
            <a:r>
              <a:rPr kumimoji="1" lang="zh-CN" altLang="en-US" dirty="0" smtClean="0"/>
              <a:t>的</a:t>
            </a:r>
            <a:r>
              <a:rPr kumimoji="1" lang="en-US" altLang="zh-CN" dirty="0" smtClean="0"/>
              <a:t>22</a:t>
            </a:r>
            <a:r>
              <a:rPr kumimoji="1" lang="zh-CN" altLang="en-US" dirty="0" smtClean="0"/>
              <a:t>端口转发到啦公网服务器</a:t>
            </a:r>
            <a:r>
              <a:rPr kumimoji="1" lang="en-US" altLang="zh-CN" dirty="0" smtClean="0"/>
              <a:t>211.211.211.211</a:t>
            </a:r>
            <a:r>
              <a:rPr kumimoji="1" lang="zh-CN" altLang="en-US" dirty="0" smtClean="0"/>
              <a:t>的</a:t>
            </a:r>
            <a:r>
              <a:rPr kumimoji="1" lang="en-US" altLang="zh-CN" dirty="0" smtClean="0"/>
              <a:t>1022</a:t>
            </a:r>
            <a:r>
              <a:rPr kumimoji="1" lang="zh-CN" altLang="en-US" dirty="0" smtClean="0"/>
              <a:t>端口上。</a:t>
            </a:r>
          </a:p>
          <a:p>
            <a:pPr marL="342900" lvl="1" indent="-342900"/>
            <a:endParaRPr kumimoji="1" lang="zh-CN" altLang="en-US" dirty="0"/>
          </a:p>
          <a:p>
            <a:pPr marL="742950" lvl="2" indent="-342900"/>
            <a:r>
              <a:rPr kumimoji="1" lang="zh-CN" altLang="en-US" dirty="0" smtClean="0"/>
              <a:t>我们还可以用</a:t>
            </a:r>
            <a:r>
              <a:rPr kumimoji="1" lang="en-US" altLang="zh-CN" dirty="0" err="1" smtClean="0"/>
              <a:t>lcx</a:t>
            </a:r>
            <a:r>
              <a:rPr kumimoji="1" lang="zh-CN" altLang="en-US" dirty="0" smtClean="0"/>
              <a:t>配个</a:t>
            </a:r>
            <a:r>
              <a:rPr kumimoji="1" lang="en-US" altLang="zh-CN" dirty="0" err="1" smtClean="0"/>
              <a:t>metasploit</a:t>
            </a:r>
            <a:r>
              <a:rPr kumimoji="1" lang="zh-CN" altLang="en-US" dirty="0" smtClean="0"/>
              <a:t>使用，通过配置直连和反弹通过</a:t>
            </a:r>
            <a:r>
              <a:rPr kumimoji="1" lang="en-US" altLang="zh-CN" dirty="0" err="1" smtClean="0"/>
              <a:t>lcx</a:t>
            </a:r>
            <a:r>
              <a:rPr kumimoji="1" lang="zh-CN" altLang="en-US" dirty="0" smtClean="0"/>
              <a:t>把流量转发，让目标服务器在我们本地上线，进一步进行渗透。</a:t>
            </a:r>
            <a:endParaRPr kumimoji="1" lang="zh-CN" altLang="en-US" dirty="0"/>
          </a:p>
        </p:txBody>
      </p:sp>
      <p:sp>
        <p:nvSpPr>
          <p:cNvPr id="4" name="标题 1"/>
          <p:cNvSpPr txBox="1">
            <a:spLocks/>
          </p:cNvSpPr>
          <p:nvPr/>
        </p:nvSpPr>
        <p:spPr>
          <a:xfrm>
            <a:off x="989011" y="252693"/>
            <a:ext cx="9404723" cy="89030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dirty="0" smtClean="0"/>
              <a:t>LCX</a:t>
            </a:r>
            <a:endParaRPr kumimoji="1" lang="zh-CN" altLang="en-US" dirty="0"/>
          </a:p>
        </p:txBody>
      </p:sp>
      <p:graphicFrame>
        <p:nvGraphicFramePr>
          <p:cNvPr id="6" name="表格 5"/>
          <p:cNvGraphicFramePr>
            <a:graphicFrameLocks noGrp="1"/>
          </p:cNvGraphicFramePr>
          <p:nvPr>
            <p:extLst>
              <p:ext uri="{D42A27DB-BD31-4B8C-83A1-F6EECF244321}">
                <p14:modId xmlns:p14="http://schemas.microsoft.com/office/powerpoint/2010/main" val="1235285590"/>
              </p:ext>
            </p:extLst>
          </p:nvPr>
        </p:nvGraphicFramePr>
        <p:xfrm>
          <a:off x="760412" y="2191278"/>
          <a:ext cx="8128000" cy="370840"/>
        </p:xfrm>
        <a:graphic>
          <a:graphicData uri="http://schemas.openxmlformats.org/drawingml/2006/table">
            <a:tbl>
              <a:tblPr firstRow="1" bandRow="1">
                <a:tableStyleId>{073A0DAA-6AF3-43AB-8588-CEC1D06C72B9}</a:tableStyleId>
              </a:tblPr>
              <a:tblGrid>
                <a:gridCol w="8128000"/>
              </a:tblGrid>
              <a:tr h="370840">
                <a:tc>
                  <a:txBody>
                    <a:bodyPr/>
                    <a:lstStyle/>
                    <a:p>
                      <a:pPr marL="0" algn="l" defTabSz="457200" rtl="0" eaLnBrk="1" latinLnBrk="0" hangingPunct="1"/>
                      <a:r>
                        <a:rPr lang="en-US" altLang="zh-CN" sz="1800" b="0" i="0" kern="1200" dirty="0" smtClean="0">
                          <a:solidFill>
                            <a:schemeClr val="lt1"/>
                          </a:solidFill>
                          <a:effectLst/>
                          <a:latin typeface="+mn-lt"/>
                          <a:ea typeface="+mn-ea"/>
                          <a:cs typeface="+mn-cs"/>
                        </a:rPr>
                        <a:t>./</a:t>
                      </a:r>
                      <a:r>
                        <a:rPr lang="en-US" altLang="zh-CN" sz="1800" b="0" i="0" kern="1200" dirty="0" err="1" smtClean="0">
                          <a:solidFill>
                            <a:schemeClr val="lt1"/>
                          </a:solidFill>
                          <a:effectLst/>
                          <a:latin typeface="+mn-lt"/>
                          <a:ea typeface="+mn-ea"/>
                          <a:cs typeface="+mn-cs"/>
                        </a:rPr>
                        <a:t>lcx</a:t>
                      </a:r>
                      <a:r>
                        <a:rPr lang="en-US" altLang="zh-CN" sz="1800" b="0" i="0" kern="1200" dirty="0" smtClean="0">
                          <a:solidFill>
                            <a:schemeClr val="lt1"/>
                          </a:solidFill>
                          <a:effectLst/>
                          <a:latin typeface="+mn-lt"/>
                          <a:ea typeface="+mn-ea"/>
                          <a:cs typeface="+mn-cs"/>
                        </a:rPr>
                        <a:t> 51 1022</a:t>
                      </a:r>
                      <a:endParaRPr lang="zh-CN" altLang="en-US" sz="1800" b="0" i="0" kern="1200" dirty="0">
                        <a:solidFill>
                          <a:schemeClr val="lt1"/>
                        </a:solidFill>
                        <a:effectLst/>
                        <a:latin typeface="+mn-lt"/>
                        <a:ea typeface="+mn-ea"/>
                        <a:cs typeface="+mn-cs"/>
                      </a:endParaRPr>
                    </a:p>
                  </a:txBody>
                  <a:tcPr/>
                </a:tc>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076925563"/>
              </p:ext>
            </p:extLst>
          </p:nvPr>
        </p:nvGraphicFramePr>
        <p:xfrm>
          <a:off x="760412" y="3467736"/>
          <a:ext cx="8128000" cy="370840"/>
        </p:xfrm>
        <a:graphic>
          <a:graphicData uri="http://schemas.openxmlformats.org/drawingml/2006/table">
            <a:tbl>
              <a:tblPr firstRow="1" bandRow="1">
                <a:tableStyleId>{073A0DAA-6AF3-43AB-8588-CEC1D06C72B9}</a:tableStyleId>
              </a:tblPr>
              <a:tblGrid>
                <a:gridCol w="8128000"/>
              </a:tblGrid>
              <a:tr h="370840">
                <a:tc>
                  <a:txBody>
                    <a:bodyPr/>
                    <a:lstStyle/>
                    <a:p>
                      <a:r>
                        <a:rPr lang="en-US" altLang="zh-CN" sz="1800" b="0" i="0" kern="1200" dirty="0" smtClean="0">
                          <a:solidFill>
                            <a:schemeClr val="lt1"/>
                          </a:solidFill>
                          <a:effectLst/>
                          <a:latin typeface="+mn-lt"/>
                          <a:ea typeface="+mn-ea"/>
                          <a:cs typeface="+mn-cs"/>
                        </a:rPr>
                        <a:t>./</a:t>
                      </a:r>
                      <a:r>
                        <a:rPr lang="hr-HR" altLang="zh-CN" sz="1800" b="0" i="0" kern="1200" dirty="0" err="1" smtClean="0">
                          <a:solidFill>
                            <a:schemeClr val="lt1"/>
                          </a:solidFill>
                          <a:effectLst/>
                          <a:latin typeface="+mn-lt"/>
                          <a:ea typeface="+mn-ea"/>
                          <a:cs typeface="+mn-cs"/>
                        </a:rPr>
                        <a:t>lcx</a:t>
                      </a:r>
                      <a:r>
                        <a:rPr lang="hr-HR" altLang="zh-CN" sz="1800" b="0" i="0" kern="1200" dirty="0" smtClean="0">
                          <a:solidFill>
                            <a:schemeClr val="lt1"/>
                          </a:solidFill>
                          <a:effectLst/>
                          <a:latin typeface="+mn-lt"/>
                          <a:ea typeface="+mn-ea"/>
                          <a:cs typeface="+mn-cs"/>
                        </a:rPr>
                        <a:t> -slave 211.211.211.211 51 172.16.1.1 22</a:t>
                      </a:r>
                      <a:endParaRPr lang="zh-CN" altLang="en-US" dirty="0"/>
                    </a:p>
                  </a:txBody>
                  <a:tcPr/>
                </a:tc>
              </a:tr>
            </a:tbl>
          </a:graphicData>
        </a:graphic>
      </p:graphicFrame>
    </p:spTree>
    <p:extLst>
      <p:ext uri="{BB962C8B-B14F-4D97-AF65-F5344CB8AC3E}">
        <p14:creationId xmlns:p14="http://schemas.microsoft.com/office/powerpoint/2010/main" val="1174210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598</TotalTime>
  <Words>1513</Words>
  <Application>Microsoft Macintosh PowerPoint</Application>
  <PresentationFormat>宽屏</PresentationFormat>
  <Paragraphs>211</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Century Gothic</vt:lpstr>
      <vt:lpstr>Wingdings 3</vt:lpstr>
      <vt:lpstr>宋体</vt:lpstr>
      <vt:lpstr>Arial</vt:lpstr>
      <vt:lpstr>离子</vt:lpstr>
      <vt:lpstr>我的内网边界         穿透之道</vt:lpstr>
      <vt:lpstr>正向代理和反向代理</vt:lpstr>
      <vt:lpstr>正向代理和反向代理</vt:lpstr>
      <vt:lpstr>什么是DMZ区？</vt:lpstr>
      <vt:lpstr>PowerPoint 演示文稿</vt:lpstr>
      <vt:lpstr>端口转发</vt:lpstr>
      <vt:lpstr>直接转发和隧道转发的区别</vt:lpstr>
      <vt:lpstr>PowerPoint 演示文稿</vt:lpstr>
      <vt:lpstr>PowerPoint 演示文稿</vt:lpstr>
      <vt:lpstr>sSocks</vt:lpstr>
      <vt:lpstr>PowerPoint 演示文稿</vt:lpstr>
      <vt:lpstr>xSocks</vt:lpstr>
      <vt:lpstr>PowerPoint 演示文稿</vt:lpstr>
      <vt:lpstr>ngrok</vt:lpstr>
      <vt:lpstr>mocks</vt:lpstr>
      <vt:lpstr>ssh反向代理隧道</vt:lpstr>
      <vt:lpstr>ssh的三个强大命令</vt:lpstr>
      <vt:lpstr>http反向代理工具</vt:lpstr>
      <vt:lpstr>Tunna</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我的内网边界         穿透之道</dc:title>
  <dc:creator>oeverr</dc:creator>
  <cp:lastModifiedBy>oeverr</cp:lastModifiedBy>
  <cp:revision>348</cp:revision>
  <dcterms:created xsi:type="dcterms:W3CDTF">2015-11-26T15:11:33Z</dcterms:created>
  <dcterms:modified xsi:type="dcterms:W3CDTF">2015-12-08T02:32:57Z</dcterms:modified>
</cp:coreProperties>
</file>